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8" d="100"/>
          <a:sy n="48" d="100"/>
        </p:scale>
        <p:origin x="10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5" name="Shape 47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eativecommons.org/licenses/by-sa/4.0/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eativecommons.org/licenses/by-sa/4.0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arrett Grolemund…"/>
          <p:cNvSpPr txBox="1"/>
          <p:nvPr/>
        </p:nvSpPr>
        <p:spPr>
          <a:xfrm>
            <a:off x="9449828" y="10755097"/>
            <a:ext cx="5484344" cy="233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99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3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4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5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7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4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52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4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5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6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1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2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3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4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5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6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7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8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9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0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1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5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6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1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1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1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2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roup"/>
          <p:cNvGrpSpPr/>
          <p:nvPr/>
        </p:nvGrpSpPr>
        <p:grpSpPr>
          <a:xfrm>
            <a:off x="12285027" y="4687022"/>
            <a:ext cx="5030006" cy="5808151"/>
            <a:chOff x="389072" y="0"/>
            <a:chExt cx="5030004" cy="5808149"/>
          </a:xfrm>
        </p:grpSpPr>
        <p:sp>
          <p:nvSpPr>
            <p:cNvPr id="232" name="Polygon"/>
            <p:cNvSpPr/>
            <p:nvPr/>
          </p:nvSpPr>
          <p:spPr>
            <a:xfrm>
              <a:off x="389072" y="0"/>
              <a:ext cx="5030006" cy="5808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" name="Polygon"/>
            <p:cNvSpPr/>
            <p:nvPr/>
          </p:nvSpPr>
          <p:spPr>
            <a:xfrm>
              <a:off x="598299" y="241595"/>
              <a:ext cx="4611551" cy="5324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" name="Circle"/>
            <p:cNvSpPr/>
            <p:nvPr/>
          </p:nvSpPr>
          <p:spPr>
            <a:xfrm>
              <a:off x="1523183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" name="Circle"/>
            <p:cNvSpPr/>
            <p:nvPr/>
          </p:nvSpPr>
          <p:spPr>
            <a:xfrm>
              <a:off x="1910341" y="2546338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" name="Circle"/>
            <p:cNvSpPr/>
            <p:nvPr/>
          </p:nvSpPr>
          <p:spPr>
            <a:xfrm>
              <a:off x="1910341" y="2026003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" name="Circle"/>
            <p:cNvSpPr/>
            <p:nvPr/>
          </p:nvSpPr>
          <p:spPr>
            <a:xfrm>
              <a:off x="1710577" y="1914276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" name="Circle"/>
            <p:cNvSpPr/>
            <p:nvPr/>
          </p:nvSpPr>
          <p:spPr>
            <a:xfrm>
              <a:off x="2909161" y="2742987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" name="Circle"/>
            <p:cNvSpPr/>
            <p:nvPr/>
          </p:nvSpPr>
          <p:spPr>
            <a:xfrm>
              <a:off x="2297500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0" name="Circle"/>
            <p:cNvSpPr/>
            <p:nvPr/>
          </p:nvSpPr>
          <p:spPr>
            <a:xfrm>
              <a:off x="2824316" y="45068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1" name="Circle"/>
            <p:cNvSpPr/>
            <p:nvPr/>
          </p:nvSpPr>
          <p:spPr>
            <a:xfrm>
              <a:off x="1710577" y="3012453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" name="Circle"/>
            <p:cNvSpPr/>
            <p:nvPr/>
          </p:nvSpPr>
          <p:spPr>
            <a:xfrm>
              <a:off x="1177873" y="2546338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" name="Circle"/>
            <p:cNvSpPr/>
            <p:nvPr/>
          </p:nvSpPr>
          <p:spPr>
            <a:xfrm>
              <a:off x="1523183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" name="Circle"/>
            <p:cNvSpPr/>
            <p:nvPr/>
          </p:nvSpPr>
          <p:spPr>
            <a:xfrm>
              <a:off x="1593412" y="2654774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" name="Circle"/>
            <p:cNvSpPr/>
            <p:nvPr/>
          </p:nvSpPr>
          <p:spPr>
            <a:xfrm>
              <a:off x="665389" y="242124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6" name="Circle"/>
            <p:cNvSpPr/>
            <p:nvPr/>
          </p:nvSpPr>
          <p:spPr>
            <a:xfrm>
              <a:off x="911522" y="2742987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7" name="Circle"/>
            <p:cNvSpPr/>
            <p:nvPr/>
          </p:nvSpPr>
          <p:spPr>
            <a:xfrm>
              <a:off x="1177873" y="330100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8" name="Circle"/>
            <p:cNvSpPr/>
            <p:nvPr/>
          </p:nvSpPr>
          <p:spPr>
            <a:xfrm>
              <a:off x="3308998" y="2742987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" name="Circle"/>
            <p:cNvSpPr/>
            <p:nvPr/>
          </p:nvSpPr>
          <p:spPr>
            <a:xfrm>
              <a:off x="2997945" y="1813870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" name="Circle"/>
            <p:cNvSpPr/>
            <p:nvPr/>
          </p:nvSpPr>
          <p:spPr>
            <a:xfrm>
              <a:off x="3070248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" name="Circle"/>
            <p:cNvSpPr/>
            <p:nvPr/>
          </p:nvSpPr>
          <p:spPr>
            <a:xfrm>
              <a:off x="3108925" y="1014814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2" name="Circle"/>
            <p:cNvSpPr/>
            <p:nvPr/>
          </p:nvSpPr>
          <p:spPr>
            <a:xfrm>
              <a:off x="2509633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" name="Circle"/>
            <p:cNvSpPr/>
            <p:nvPr/>
          </p:nvSpPr>
          <p:spPr>
            <a:xfrm>
              <a:off x="3435977" y="195532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" name="Circle"/>
            <p:cNvSpPr/>
            <p:nvPr/>
          </p:nvSpPr>
          <p:spPr>
            <a:xfrm>
              <a:off x="2824316" y="123834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" name="Circle"/>
            <p:cNvSpPr/>
            <p:nvPr/>
          </p:nvSpPr>
          <p:spPr>
            <a:xfrm>
              <a:off x="2049998" y="2279010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" name="Circle"/>
            <p:cNvSpPr/>
            <p:nvPr/>
          </p:nvSpPr>
          <p:spPr>
            <a:xfrm>
              <a:off x="3254471" y="317094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Circle"/>
            <p:cNvSpPr/>
            <p:nvPr/>
          </p:nvSpPr>
          <p:spPr>
            <a:xfrm>
              <a:off x="2642810" y="245396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Circle"/>
            <p:cNvSpPr/>
            <p:nvPr/>
          </p:nvSpPr>
          <p:spPr>
            <a:xfrm>
              <a:off x="829008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Circle"/>
            <p:cNvSpPr/>
            <p:nvPr/>
          </p:nvSpPr>
          <p:spPr>
            <a:xfrm>
              <a:off x="2684658" y="172455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" name="Circle"/>
            <p:cNvSpPr/>
            <p:nvPr/>
          </p:nvSpPr>
          <p:spPr>
            <a:xfrm>
              <a:off x="3100197" y="1832986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" name="Circle"/>
            <p:cNvSpPr/>
            <p:nvPr/>
          </p:nvSpPr>
          <p:spPr>
            <a:xfrm>
              <a:off x="4761255" y="2349156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2" name="Circle"/>
            <p:cNvSpPr/>
            <p:nvPr/>
          </p:nvSpPr>
          <p:spPr>
            <a:xfrm>
              <a:off x="4149594" y="163217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" name="Circle"/>
            <p:cNvSpPr/>
            <p:nvPr/>
          </p:nvSpPr>
          <p:spPr>
            <a:xfrm>
              <a:off x="2576529" y="316065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" name="Circle"/>
            <p:cNvSpPr/>
            <p:nvPr/>
          </p:nvSpPr>
          <p:spPr>
            <a:xfrm>
              <a:off x="4041466" y="3068276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" name="Circle"/>
            <p:cNvSpPr/>
            <p:nvPr/>
          </p:nvSpPr>
          <p:spPr>
            <a:xfrm>
              <a:off x="3190550" y="210289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6" name="Circle"/>
            <p:cNvSpPr/>
            <p:nvPr/>
          </p:nvSpPr>
          <p:spPr>
            <a:xfrm>
              <a:off x="2524362" y="181387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7" name="Circle"/>
            <p:cNvSpPr/>
            <p:nvPr/>
          </p:nvSpPr>
          <p:spPr>
            <a:xfrm>
              <a:off x="2458081" y="2520562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8" name="Circle"/>
            <p:cNvSpPr/>
            <p:nvPr/>
          </p:nvSpPr>
          <p:spPr>
            <a:xfrm>
              <a:off x="3070248" y="2421243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9" name="Circle"/>
            <p:cNvSpPr/>
            <p:nvPr/>
          </p:nvSpPr>
          <p:spPr>
            <a:xfrm>
              <a:off x="4210800" y="2245128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0" name="Circle"/>
            <p:cNvSpPr/>
            <p:nvPr/>
          </p:nvSpPr>
          <p:spPr>
            <a:xfrm>
              <a:off x="3478331" y="2662794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1" name="Circle"/>
            <p:cNvSpPr/>
            <p:nvPr/>
          </p:nvSpPr>
          <p:spPr>
            <a:xfrm>
              <a:off x="829008" y="179751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2" name="Circle"/>
            <p:cNvSpPr/>
            <p:nvPr/>
          </p:nvSpPr>
          <p:spPr>
            <a:xfrm>
              <a:off x="630275" y="317094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3" name="modelr"/>
            <p:cNvSpPr txBox="1"/>
            <p:nvPr/>
          </p:nvSpPr>
          <p:spPr>
            <a:xfrm>
              <a:off x="1349916" y="3390788"/>
              <a:ext cx="3108317" cy="1218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7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275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pic>
        <p:nvPicPr>
          <p:cNvPr id="276" name="broom.png" descr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9267" y="4688228"/>
            <a:ext cx="5009406" cy="5805739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grpSp>
        <p:nvGrpSpPr>
          <p:cNvPr id="331" name="Group"/>
          <p:cNvGrpSpPr/>
          <p:nvPr/>
        </p:nvGrpSpPr>
        <p:grpSpPr>
          <a:xfrm>
            <a:off x="5738922" y="5159920"/>
            <a:ext cx="12906156" cy="4862355"/>
            <a:chOff x="0" y="0"/>
            <a:chExt cx="12906154" cy="4862353"/>
          </a:xfrm>
        </p:grpSpPr>
        <p:grpSp>
          <p:nvGrpSpPr>
            <p:cNvPr id="328" name="Group"/>
            <p:cNvGrpSpPr/>
            <p:nvPr/>
          </p:nvGrpSpPr>
          <p:grpSpPr>
            <a:xfrm>
              <a:off x="4358057" y="-1"/>
              <a:ext cx="4210923" cy="4862355"/>
              <a:chOff x="325715" y="0"/>
              <a:chExt cx="4210922" cy="4862353"/>
            </a:xfrm>
          </p:grpSpPr>
          <p:sp>
            <p:nvSpPr>
              <p:cNvPr id="286" name="Polygon"/>
              <p:cNvSpPr/>
              <p:nvPr/>
            </p:nvSpPr>
            <p:spPr>
              <a:xfrm>
                <a:off x="325715" y="0"/>
                <a:ext cx="4210924" cy="4862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7" name="Polygon"/>
              <p:cNvSpPr/>
              <p:nvPr/>
            </p:nvSpPr>
            <p:spPr>
              <a:xfrm>
                <a:off x="500873" y="202254"/>
                <a:ext cx="3860608" cy="4457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9A9A9"/>
                  </a:gs>
                  <a:gs pos="35649">
                    <a:srgbClr val="767676"/>
                  </a:gs>
                  <a:gs pos="100000">
                    <a:srgbClr val="42424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8" name="Circle"/>
              <p:cNvSpPr/>
              <p:nvPr/>
            </p:nvSpPr>
            <p:spPr>
              <a:xfrm>
                <a:off x="1275149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89" name="Circle"/>
              <p:cNvSpPr/>
              <p:nvPr/>
            </p:nvSpPr>
            <p:spPr>
              <a:xfrm>
                <a:off x="1599263" y="213169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0" name="Circle"/>
              <p:cNvSpPr/>
              <p:nvPr/>
            </p:nvSpPr>
            <p:spPr>
              <a:xfrm>
                <a:off x="1599263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1" name="Circle"/>
              <p:cNvSpPr/>
              <p:nvPr/>
            </p:nvSpPr>
            <p:spPr>
              <a:xfrm>
                <a:off x="1432028" y="1602557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2" name="Circle"/>
              <p:cNvSpPr/>
              <p:nvPr/>
            </p:nvSpPr>
            <p:spPr>
              <a:xfrm>
                <a:off x="2435435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3" name="Circle"/>
              <p:cNvSpPr/>
              <p:nvPr/>
            </p:nvSpPr>
            <p:spPr>
              <a:xfrm>
                <a:off x="1923376" y="16960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4" name="Circle"/>
              <p:cNvSpPr/>
              <p:nvPr/>
            </p:nvSpPr>
            <p:spPr>
              <a:xfrm>
                <a:off x="2364406" y="377291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5" name="Circle"/>
              <p:cNvSpPr/>
              <p:nvPr/>
            </p:nvSpPr>
            <p:spPr>
              <a:xfrm>
                <a:off x="1432028" y="2521907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6" name="Circle"/>
              <p:cNvSpPr/>
              <p:nvPr/>
            </p:nvSpPr>
            <p:spPr>
              <a:xfrm>
                <a:off x="986069" y="2131694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7" name="Circle"/>
              <p:cNvSpPr/>
              <p:nvPr/>
            </p:nvSpPr>
            <p:spPr>
              <a:xfrm>
                <a:off x="1275149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8" name="Circle"/>
              <p:cNvSpPr/>
              <p:nvPr/>
            </p:nvSpPr>
            <p:spPr>
              <a:xfrm>
                <a:off x="1333942" y="222247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99" name="Circle"/>
              <p:cNvSpPr/>
              <p:nvPr/>
            </p:nvSpPr>
            <p:spPr>
              <a:xfrm>
                <a:off x="557038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0" name="Circle"/>
              <p:cNvSpPr/>
              <p:nvPr/>
            </p:nvSpPr>
            <p:spPr>
              <a:xfrm>
                <a:off x="763090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1" name="Circle"/>
              <p:cNvSpPr/>
              <p:nvPr/>
            </p:nvSpPr>
            <p:spPr>
              <a:xfrm>
                <a:off x="986069" y="2763468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2" name="Circle"/>
              <p:cNvSpPr/>
              <p:nvPr/>
            </p:nvSpPr>
            <p:spPr>
              <a:xfrm>
                <a:off x="2770163" y="229632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3" name="Circle"/>
              <p:cNvSpPr/>
              <p:nvPr/>
            </p:nvSpPr>
            <p:spPr>
              <a:xfrm>
                <a:off x="2509762" y="151850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4" name="Circle"/>
              <p:cNvSpPr/>
              <p:nvPr/>
            </p:nvSpPr>
            <p:spPr>
              <a:xfrm>
                <a:off x="2570291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5" name="Circle"/>
              <p:cNvSpPr/>
              <p:nvPr/>
            </p:nvSpPr>
            <p:spPr>
              <a:xfrm>
                <a:off x="2602670" y="84956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6" name="Circle"/>
              <p:cNvSpPr/>
              <p:nvPr/>
            </p:nvSpPr>
            <p:spPr>
              <a:xfrm>
                <a:off x="2100966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7" name="Circle"/>
              <p:cNvSpPr/>
              <p:nvPr/>
            </p:nvSpPr>
            <p:spPr>
              <a:xfrm>
                <a:off x="2876464" y="16369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8" name="Circle"/>
              <p:cNvSpPr/>
              <p:nvPr/>
            </p:nvSpPr>
            <p:spPr>
              <a:xfrm>
                <a:off x="2364406" y="103669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9" name="Circle"/>
              <p:cNvSpPr/>
              <p:nvPr/>
            </p:nvSpPr>
            <p:spPr>
              <a:xfrm>
                <a:off x="1716177" y="1907897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Circle"/>
              <p:cNvSpPr/>
              <p:nvPr/>
            </p:nvSpPr>
            <p:spPr>
              <a:xfrm>
                <a:off x="2724515" y="2654590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1" name="Circle"/>
              <p:cNvSpPr/>
              <p:nvPr/>
            </p:nvSpPr>
            <p:spPr>
              <a:xfrm>
                <a:off x="2212456" y="205435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2" name="Circle"/>
              <p:cNvSpPr/>
              <p:nvPr/>
            </p:nvSpPr>
            <p:spPr>
              <a:xfrm>
                <a:off x="694013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3" name="Circle"/>
              <p:cNvSpPr/>
              <p:nvPr/>
            </p:nvSpPr>
            <p:spPr>
              <a:xfrm>
                <a:off x="2247490" y="1443725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4" name="Circle"/>
              <p:cNvSpPr/>
              <p:nvPr/>
            </p:nvSpPr>
            <p:spPr>
              <a:xfrm>
                <a:off x="2595363" y="153450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5" name="Circle"/>
              <p:cNvSpPr/>
              <p:nvPr/>
            </p:nvSpPr>
            <p:spPr>
              <a:xfrm>
                <a:off x="3985935" y="19666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6" name="Circle"/>
              <p:cNvSpPr/>
              <p:nvPr/>
            </p:nvSpPr>
            <p:spPr>
              <a:xfrm>
                <a:off x="3473877" y="13663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7" name="Circle"/>
              <p:cNvSpPr/>
              <p:nvPr/>
            </p:nvSpPr>
            <p:spPr>
              <a:xfrm>
                <a:off x="2156969" y="2645974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8" name="Circle"/>
              <p:cNvSpPr/>
              <p:nvPr/>
            </p:nvSpPr>
            <p:spPr>
              <a:xfrm>
                <a:off x="3383356" y="256863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9" name="Circle"/>
              <p:cNvSpPr/>
              <p:nvPr/>
            </p:nvSpPr>
            <p:spPr>
              <a:xfrm>
                <a:off x="2671003" y="176046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0" name="Circle"/>
              <p:cNvSpPr/>
              <p:nvPr/>
            </p:nvSpPr>
            <p:spPr>
              <a:xfrm>
                <a:off x="2113296" y="151850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1" name="Circle"/>
              <p:cNvSpPr/>
              <p:nvPr/>
            </p:nvSpPr>
            <p:spPr>
              <a:xfrm>
                <a:off x="2057809" y="2110115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2" name="Circle"/>
              <p:cNvSpPr/>
              <p:nvPr/>
            </p:nvSpPr>
            <p:spPr>
              <a:xfrm>
                <a:off x="2570291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3" name="Circle"/>
              <p:cNvSpPr/>
              <p:nvPr/>
            </p:nvSpPr>
            <p:spPr>
              <a:xfrm>
                <a:off x="3525116" y="1879532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4" name="Circle"/>
              <p:cNvSpPr/>
              <p:nvPr/>
            </p:nvSpPr>
            <p:spPr>
              <a:xfrm>
                <a:off x="2911922" y="2229186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5" name="Circle"/>
              <p:cNvSpPr/>
              <p:nvPr/>
            </p:nvSpPr>
            <p:spPr>
              <a:xfrm>
                <a:off x="694013" y="1504805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6" name="Circle"/>
              <p:cNvSpPr/>
              <p:nvPr/>
            </p:nvSpPr>
            <p:spPr>
              <a:xfrm>
                <a:off x="527641" y="2654590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7" name="modelr"/>
              <p:cNvSpPr txBox="1"/>
              <p:nvPr/>
            </p:nvSpPr>
            <p:spPr>
              <a:xfrm>
                <a:off x="1130096" y="2838634"/>
                <a:ext cx="2602162" cy="10197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6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modelr</a:t>
                </a:r>
              </a:p>
            </p:txBody>
          </p:sp>
        </p:grpSp>
        <p:pic>
          <p:nvPicPr>
            <p:cNvPr id="329" name="broom.png" descr="broo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09"/>
              <a:ext cx="4193677" cy="4860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0" name="purrr.png" descr="purr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17170" y="3728"/>
              <a:ext cx="4188985" cy="4854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340" name="Polygon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1" name="Polygon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Circle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3" name="Circle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4" name="Circle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5" name="Circle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6" name="Circle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7" name="Circle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Circle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9" name="Circle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Circle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Circle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2" name="Circle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3" name="Circle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4" name="Circle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5" name="Circle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6" name="Circle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7" name="Circle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8" name="Circle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9" name="Circle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0" name="Circle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1" name="Circle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2" name="Circle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3" name="Circle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4" name="Circle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5" name="Circle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6" name="Circle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7" name="Circle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8" name="Circle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9" name="Circle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0" name="Circle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1" name="Circle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2" name="Circle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3" name="Circle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4" name="Circle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5" name="Circle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6" name="Circle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7" name="Circle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8" name="Circle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9" name="Circle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0" name="Circle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1" name="modelr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modelr</a:t>
              </a:r>
            </a:p>
          </p:txBody>
        </p:sp>
      </p:grpSp>
      <p:sp>
        <p:nvSpPr>
          <p:cNvPr id="38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3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3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Modeling with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Modeling with </a:t>
            </a:r>
          </a:p>
        </p:txBody>
      </p:sp>
      <p:grpSp>
        <p:nvGrpSpPr>
          <p:cNvPr id="455" name="Group"/>
          <p:cNvGrpSpPr/>
          <p:nvPr/>
        </p:nvGrpSpPr>
        <p:grpSpPr>
          <a:xfrm>
            <a:off x="5738922" y="5159920"/>
            <a:ext cx="12906156" cy="4862355"/>
            <a:chOff x="0" y="0"/>
            <a:chExt cx="12906154" cy="4862353"/>
          </a:xfrm>
        </p:grpSpPr>
        <p:grpSp>
          <p:nvGrpSpPr>
            <p:cNvPr id="452" name="Group"/>
            <p:cNvGrpSpPr/>
            <p:nvPr/>
          </p:nvGrpSpPr>
          <p:grpSpPr>
            <a:xfrm>
              <a:off x="4358057" y="-1"/>
              <a:ext cx="4210923" cy="4862355"/>
              <a:chOff x="325715" y="0"/>
              <a:chExt cx="4210922" cy="4862353"/>
            </a:xfrm>
          </p:grpSpPr>
          <p:sp>
            <p:nvSpPr>
              <p:cNvPr id="410" name="Polygon"/>
              <p:cNvSpPr/>
              <p:nvPr/>
            </p:nvSpPr>
            <p:spPr>
              <a:xfrm>
                <a:off x="325715" y="0"/>
                <a:ext cx="4210924" cy="48623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4242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1" name="Polygon"/>
              <p:cNvSpPr/>
              <p:nvPr/>
            </p:nvSpPr>
            <p:spPr>
              <a:xfrm>
                <a:off x="500873" y="202254"/>
                <a:ext cx="3860608" cy="4457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A9A9A9"/>
                  </a:gs>
                  <a:gs pos="35649">
                    <a:srgbClr val="767676"/>
                  </a:gs>
                  <a:gs pos="100000">
                    <a:srgbClr val="42424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2" name="Circle"/>
              <p:cNvSpPr/>
              <p:nvPr/>
            </p:nvSpPr>
            <p:spPr>
              <a:xfrm>
                <a:off x="1275149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3" name="Circle"/>
              <p:cNvSpPr/>
              <p:nvPr/>
            </p:nvSpPr>
            <p:spPr>
              <a:xfrm>
                <a:off x="1599263" y="213169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4" name="Circle"/>
              <p:cNvSpPr/>
              <p:nvPr/>
            </p:nvSpPr>
            <p:spPr>
              <a:xfrm>
                <a:off x="1599263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5" name="Circle"/>
              <p:cNvSpPr/>
              <p:nvPr/>
            </p:nvSpPr>
            <p:spPr>
              <a:xfrm>
                <a:off x="1432028" y="1602557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6" name="Circle"/>
              <p:cNvSpPr/>
              <p:nvPr/>
            </p:nvSpPr>
            <p:spPr>
              <a:xfrm>
                <a:off x="2435435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7" name="Circle"/>
              <p:cNvSpPr/>
              <p:nvPr/>
            </p:nvSpPr>
            <p:spPr>
              <a:xfrm>
                <a:off x="1923376" y="16960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8" name="Circle"/>
              <p:cNvSpPr/>
              <p:nvPr/>
            </p:nvSpPr>
            <p:spPr>
              <a:xfrm>
                <a:off x="2364406" y="377291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19" name="Circle"/>
              <p:cNvSpPr/>
              <p:nvPr/>
            </p:nvSpPr>
            <p:spPr>
              <a:xfrm>
                <a:off x="1432028" y="2521907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0" name="Circle"/>
              <p:cNvSpPr/>
              <p:nvPr/>
            </p:nvSpPr>
            <p:spPr>
              <a:xfrm>
                <a:off x="986069" y="2131694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1" name="Circle"/>
              <p:cNvSpPr/>
              <p:nvPr/>
            </p:nvSpPr>
            <p:spPr>
              <a:xfrm>
                <a:off x="1275149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2" name="Circle"/>
              <p:cNvSpPr/>
              <p:nvPr/>
            </p:nvSpPr>
            <p:spPr>
              <a:xfrm>
                <a:off x="1333942" y="222247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3" name="Circle"/>
              <p:cNvSpPr/>
              <p:nvPr/>
            </p:nvSpPr>
            <p:spPr>
              <a:xfrm>
                <a:off x="557038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4" name="Circle"/>
              <p:cNvSpPr/>
              <p:nvPr/>
            </p:nvSpPr>
            <p:spPr>
              <a:xfrm>
                <a:off x="763090" y="229632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5" name="Circle"/>
              <p:cNvSpPr/>
              <p:nvPr/>
            </p:nvSpPr>
            <p:spPr>
              <a:xfrm>
                <a:off x="986069" y="2763468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6" name="Circle"/>
              <p:cNvSpPr/>
              <p:nvPr/>
            </p:nvSpPr>
            <p:spPr>
              <a:xfrm>
                <a:off x="2770163" y="229632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7" name="Circle"/>
              <p:cNvSpPr/>
              <p:nvPr/>
            </p:nvSpPr>
            <p:spPr>
              <a:xfrm>
                <a:off x="2509762" y="151850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8" name="Circle"/>
              <p:cNvSpPr/>
              <p:nvPr/>
            </p:nvSpPr>
            <p:spPr>
              <a:xfrm>
                <a:off x="2570291" y="1696090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29" name="Circle"/>
              <p:cNvSpPr/>
              <p:nvPr/>
            </p:nvSpPr>
            <p:spPr>
              <a:xfrm>
                <a:off x="2602670" y="849562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0" name="Circle"/>
              <p:cNvSpPr/>
              <p:nvPr/>
            </p:nvSpPr>
            <p:spPr>
              <a:xfrm>
                <a:off x="2100966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1" name="Circle"/>
              <p:cNvSpPr/>
              <p:nvPr/>
            </p:nvSpPr>
            <p:spPr>
              <a:xfrm>
                <a:off x="2876464" y="16369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2" name="Circle"/>
              <p:cNvSpPr/>
              <p:nvPr/>
            </p:nvSpPr>
            <p:spPr>
              <a:xfrm>
                <a:off x="2364406" y="103669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3" name="Circle"/>
              <p:cNvSpPr/>
              <p:nvPr/>
            </p:nvSpPr>
            <p:spPr>
              <a:xfrm>
                <a:off x="1716177" y="1907897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4" name="Circle"/>
              <p:cNvSpPr/>
              <p:nvPr/>
            </p:nvSpPr>
            <p:spPr>
              <a:xfrm>
                <a:off x="2724515" y="2654590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5" name="Circle"/>
              <p:cNvSpPr/>
              <p:nvPr/>
            </p:nvSpPr>
            <p:spPr>
              <a:xfrm>
                <a:off x="2212456" y="205435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6" name="Circle"/>
              <p:cNvSpPr/>
              <p:nvPr/>
            </p:nvSpPr>
            <p:spPr>
              <a:xfrm>
                <a:off x="694013" y="2567296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7" name="Circle"/>
              <p:cNvSpPr/>
              <p:nvPr/>
            </p:nvSpPr>
            <p:spPr>
              <a:xfrm>
                <a:off x="2247490" y="1443725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8" name="Circle"/>
              <p:cNvSpPr/>
              <p:nvPr/>
            </p:nvSpPr>
            <p:spPr>
              <a:xfrm>
                <a:off x="2595363" y="1534504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9" name="Circle"/>
              <p:cNvSpPr/>
              <p:nvPr/>
            </p:nvSpPr>
            <p:spPr>
              <a:xfrm>
                <a:off x="3985935" y="1966621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0" name="Circle"/>
              <p:cNvSpPr/>
              <p:nvPr/>
            </p:nvSpPr>
            <p:spPr>
              <a:xfrm>
                <a:off x="3473877" y="136639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1" name="Circle"/>
              <p:cNvSpPr/>
              <p:nvPr/>
            </p:nvSpPr>
            <p:spPr>
              <a:xfrm>
                <a:off x="2156969" y="2645974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2" name="Circle"/>
              <p:cNvSpPr/>
              <p:nvPr/>
            </p:nvSpPr>
            <p:spPr>
              <a:xfrm>
                <a:off x="3383356" y="2568639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3" name="Circle"/>
              <p:cNvSpPr/>
              <p:nvPr/>
            </p:nvSpPr>
            <p:spPr>
              <a:xfrm>
                <a:off x="2671003" y="1760461"/>
                <a:ext cx="269712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4" name="Circle"/>
              <p:cNvSpPr/>
              <p:nvPr/>
            </p:nvSpPr>
            <p:spPr>
              <a:xfrm>
                <a:off x="2113296" y="1518500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5" name="Circle"/>
              <p:cNvSpPr/>
              <p:nvPr/>
            </p:nvSpPr>
            <p:spPr>
              <a:xfrm>
                <a:off x="2057809" y="2110115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6" name="Circle"/>
              <p:cNvSpPr/>
              <p:nvPr/>
            </p:nvSpPr>
            <p:spPr>
              <a:xfrm>
                <a:off x="2570291" y="2026969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7" name="Circle"/>
              <p:cNvSpPr/>
              <p:nvPr/>
            </p:nvSpPr>
            <p:spPr>
              <a:xfrm>
                <a:off x="3525116" y="1879532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8" name="Circle"/>
              <p:cNvSpPr/>
              <p:nvPr/>
            </p:nvSpPr>
            <p:spPr>
              <a:xfrm>
                <a:off x="2911922" y="2229186"/>
                <a:ext cx="269713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49" name="Circle"/>
              <p:cNvSpPr/>
              <p:nvPr/>
            </p:nvSpPr>
            <p:spPr>
              <a:xfrm>
                <a:off x="694013" y="1504805"/>
                <a:ext cx="269712" cy="269713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0" name="Circle"/>
              <p:cNvSpPr/>
              <p:nvPr/>
            </p:nvSpPr>
            <p:spPr>
              <a:xfrm>
                <a:off x="527641" y="2654590"/>
                <a:ext cx="269713" cy="269712"/>
              </a:xfrm>
              <a:prstGeom prst="ellipse">
                <a:avLst/>
              </a:prstGeom>
              <a:solidFill>
                <a:srgbClr val="FFFFFF">
                  <a:alpha val="4988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51" name="modelr"/>
              <p:cNvSpPr txBox="1"/>
              <p:nvPr/>
            </p:nvSpPr>
            <p:spPr>
              <a:xfrm>
                <a:off x="1130096" y="2838634"/>
                <a:ext cx="2602162" cy="10197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defRPr sz="6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modelr</a:t>
                </a:r>
              </a:p>
            </p:txBody>
          </p:sp>
        </p:grpSp>
        <p:pic>
          <p:nvPicPr>
            <p:cNvPr id="453" name="broom.png" descr="broo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09"/>
              <a:ext cx="4193677" cy="4860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purrr.png" descr="purr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17170" y="3728"/>
              <a:ext cx="4188985" cy="4854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4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gapminder.or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creativecommons.org/licenses/by-sa/4.0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surveymonkey.com/r/SX9X69R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master-the-tidyverse-solutions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hyperlink" Target="https://www.surveymonkey.com/r/SX9X69R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sa/4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6619" y="3448496"/>
            <a:ext cx="10160001" cy="1008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Rplot01.png" descr="Rplot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7381" y="3448496"/>
            <a:ext cx="10160001" cy="1008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purrr.png" descr="purr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CC BY-SA RStudio</a:t>
            </a:r>
          </a:p>
        </p:txBody>
      </p:sp>
      <p:sp>
        <p:nvSpPr>
          <p:cNvPr id="530" name="Idea 1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Idea 1</a:t>
            </a:r>
          </a:p>
        </p:txBody>
      </p:sp>
      <p:sp>
        <p:nvSpPr>
          <p:cNvPr id="531" name="To quantify &quot;linearity,&quot; fit a linear model, compare r-squared."/>
          <p:cNvSpPr txBox="1"/>
          <p:nvPr/>
        </p:nvSpPr>
        <p:spPr>
          <a:xfrm>
            <a:off x="2994142" y="2006658"/>
            <a:ext cx="18014716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 quantify "linearity," fit a linear model, compare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r-squared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535" name="Rplot01.png" descr="Rplot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2000" y="3610918"/>
            <a:ext cx="7620000" cy="7719559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Idea 2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Idea 2</a:t>
            </a:r>
          </a:p>
        </p:txBody>
      </p:sp>
      <p:sp>
        <p:nvSpPr>
          <p:cNvPr id="537" name="Use residuals to study deviations from the trend to study country specific patterns."/>
          <p:cNvSpPr txBox="1"/>
          <p:nvPr/>
        </p:nvSpPr>
        <p:spPr>
          <a:xfrm>
            <a:off x="1270732" y="2121919"/>
            <a:ext cx="22366147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 defTabSz="543305">
              <a:defRPr sz="5301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residuals to study deviations from the trend to study country specific patterns.</a:t>
            </a:r>
          </a:p>
        </p:txBody>
      </p:sp>
      <p:pic>
        <p:nvPicPr>
          <p:cNvPr id="538" name="Rplot.png" descr="Rplo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2578" y="3610918"/>
            <a:ext cx="7620001" cy="7719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Rplot03.png" descr="Rplot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351422" y="3610918"/>
            <a:ext cx="7620001" cy="7719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" grpId="2" animBg="1" advAuto="0"/>
      <p:bldP spid="538" grpId="1" animBg="1" advAuto="0"/>
      <p:bldP spid="539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543" name="Rplot02.png" descr="Rplot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86619" y="3558745"/>
            <a:ext cx="10160001" cy="10085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Rplot03.png" descr="Rplot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7381" y="3558745"/>
            <a:ext cx="10160001" cy="10085356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Idea 2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Idea 2</a:t>
            </a:r>
          </a:p>
        </p:txBody>
      </p:sp>
      <p:sp>
        <p:nvSpPr>
          <p:cNvPr id="546" name="Use residuals to study deviations from the trend to study country specific patterns."/>
          <p:cNvSpPr txBox="1"/>
          <p:nvPr/>
        </p:nvSpPr>
        <p:spPr>
          <a:xfrm>
            <a:off x="1270732" y="2121919"/>
            <a:ext cx="22366147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 defTabSz="543305">
              <a:defRPr sz="5301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residuals to study deviations from the trend to study country specific patterns.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0" name="Goal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Goal</a:t>
            </a:r>
          </a:p>
        </p:txBody>
      </p:sp>
      <p:sp>
        <p:nvSpPr>
          <p:cNvPr id="551" name="Fit model, compute r.squared, collect residuals for every country."/>
          <p:cNvSpPr txBox="1"/>
          <p:nvPr/>
        </p:nvSpPr>
        <p:spPr>
          <a:xfrm>
            <a:off x="2304636" y="2730740"/>
            <a:ext cx="19774728" cy="2809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Fit model, compute r.squared, collect residuals </a:t>
            </a:r>
            <a:r>
              <a:rPr b="1" i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every country.</a:t>
            </a:r>
          </a:p>
        </p:txBody>
      </p:sp>
      <p:sp>
        <p:nvSpPr>
          <p:cNvPr id="552" name="1. dplyr grouping toolkit"/>
          <p:cNvSpPr txBox="1"/>
          <p:nvPr/>
        </p:nvSpPr>
        <p:spPr>
          <a:xfrm>
            <a:off x="2304636" y="5002825"/>
            <a:ext cx="9501218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 </a:t>
            </a:r>
            <a:r>
              <a:rPr b="1">
                <a:solidFill>
                  <a:srgbClr val="99B37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dplyr</a:t>
            </a:r>
            <a:r>
              <a:t> grouping toolkit</a:t>
            </a:r>
          </a:p>
        </p:txBody>
      </p:sp>
      <p:sp>
        <p:nvSpPr>
          <p:cNvPr id="553" name="2. purrr toolkit and list columns"/>
          <p:cNvSpPr txBox="1"/>
          <p:nvPr/>
        </p:nvSpPr>
        <p:spPr>
          <a:xfrm>
            <a:off x="2304636" y="6289712"/>
            <a:ext cx="10011243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2. </a:t>
            </a:r>
            <a:r>
              <a:rPr b="1">
                <a:solidFill>
                  <a:srgbClr val="94AF7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purrr</a:t>
            </a:r>
            <a:r>
              <a:t> toolkit and list columns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7" name="Rectangle"/>
          <p:cNvSpPr/>
          <p:nvPr/>
        </p:nvSpPr>
        <p:spPr>
          <a:xfrm>
            <a:off x="2387127" y="267587"/>
            <a:ext cx="19609746" cy="127239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8" name="us &lt;- gapminder %&gt;%  filter(country == &quot;United States&quot;)…"/>
          <p:cNvSpPr txBox="1"/>
          <p:nvPr/>
        </p:nvSpPr>
        <p:spPr>
          <a:xfrm>
            <a:off x="2751846" y="320437"/>
            <a:ext cx="19184551" cy="12618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us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 filter(country == "United States")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us_mod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us %&gt;%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</a:p>
          <a:p>
            <a:pPr algn="l" defTabSz="525779">
              <a:spcBef>
                <a:spcPts val="27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us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525779">
              <a:spcBef>
                <a:spcPts val="1300"/>
              </a:spcBef>
              <a:defRPr sz="4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algn="l" defTabSz="525779">
              <a:spcBef>
                <a:spcPts val="27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us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add_predictions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us_mod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algn="l" defTabSz="525779">
              <a:spcBef>
                <a:spcPts val="27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us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add_residuals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us_mod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pic>
        <p:nvPicPr>
          <p:cNvPr id="559" name="Rplot01.png" descr="Rplot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89270" y="6051824"/>
            <a:ext cx="2857501" cy="289483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165100" dist="762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560" name="Rplot.png" descr="Rplo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689270" y="2350598"/>
            <a:ext cx="2857501" cy="289483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165100" dist="762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561" name="Rplot03.png" descr="Rplot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689270" y="9753050"/>
            <a:ext cx="2857501" cy="289483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blurRad="165100" dist="762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dplyr do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dplyr do()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67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56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9" name="do(data, expression)"/>
          <p:cNvSpPr txBox="1"/>
          <p:nvPr/>
        </p:nvSpPr>
        <p:spPr>
          <a:xfrm>
            <a:off x="3680926" y="4968486"/>
            <a:ext cx="162666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data, expression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70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Run an expression on each group. The expression should return a data frame.</a:t>
            </a:r>
          </a:p>
        </p:txBody>
      </p:sp>
      <p:sp>
        <p:nvSpPr>
          <p:cNvPr id="571" name="An R expression that returns a data frame"/>
          <p:cNvSpPr/>
          <p:nvPr/>
        </p:nvSpPr>
        <p:spPr>
          <a:xfrm>
            <a:off x="7631610" y="7420245"/>
            <a:ext cx="4881960" cy="2781773"/>
          </a:xfrm>
          <a:prstGeom prst="wedgeRoundRectCallout">
            <a:avLst>
              <a:gd name="adj1" fmla="val -29791"/>
              <a:gd name="adj2" fmla="val -10328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An R expression that returns a data frame</a:t>
            </a:r>
          </a:p>
        </p:txBody>
      </p:sp>
      <p:sp>
        <p:nvSpPr>
          <p:cNvPr id="572" name="A grouped data frame"/>
          <p:cNvSpPr/>
          <p:nvPr/>
        </p:nvSpPr>
        <p:spPr>
          <a:xfrm>
            <a:off x="3365789" y="7317966"/>
            <a:ext cx="3936207" cy="2781773"/>
          </a:xfrm>
          <a:prstGeom prst="wedgeRoundRectCallout">
            <a:avLst>
              <a:gd name="adj1" fmla="val 1387"/>
              <a:gd name="adj2" fmla="val -103285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grouped data frame</a:t>
            </a:r>
          </a:p>
        </p:txBody>
      </p:sp>
      <p:sp>
        <p:nvSpPr>
          <p:cNvPr id="573" name="Use a &quot;.&quot; in the expression to pass input (like a pipe)"/>
          <p:cNvSpPr/>
          <p:nvPr/>
        </p:nvSpPr>
        <p:spPr>
          <a:xfrm>
            <a:off x="12843185" y="7420244"/>
            <a:ext cx="6538120" cy="2781773"/>
          </a:xfrm>
          <a:prstGeom prst="wedgeRoundRectCallout">
            <a:avLst>
              <a:gd name="adj1" fmla="val -88025"/>
              <a:gd name="adj2" fmla="val -103284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a "." in the expression to pass input </a:t>
            </a:r>
            <a:r>
              <a:rPr b="0"/>
              <a:t>(like a pipe)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77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578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9" name="gapminder %&gt;%…"/>
          <p:cNvSpPr txBox="1"/>
          <p:nvPr/>
        </p:nvSpPr>
        <p:spPr>
          <a:xfrm>
            <a:off x="3680926" y="4904986"/>
            <a:ext cx="1626664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do()</a:t>
            </a:r>
          </a:p>
        </p:txBody>
      </p:sp>
      <p:sp>
        <p:nvSpPr>
          <p:cNvPr id="580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Run an expression on each group. The expression should return a data frame.</a:t>
            </a:r>
          </a:p>
        </p:txBody>
      </p:sp>
      <p:sp>
        <p:nvSpPr>
          <p:cNvPr id="581" name="A grouped data frame"/>
          <p:cNvSpPr/>
          <p:nvPr/>
        </p:nvSpPr>
        <p:spPr>
          <a:xfrm>
            <a:off x="3365789" y="8622173"/>
            <a:ext cx="3936207" cy="3100377"/>
          </a:xfrm>
          <a:prstGeom prst="wedgeRoundRectCallout">
            <a:avLst>
              <a:gd name="adj1" fmla="val -25378"/>
              <a:gd name="adj2" fmla="val -145875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grouped data frame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85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586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1" name="A grouped data frame"/>
          <p:cNvSpPr/>
          <p:nvPr/>
        </p:nvSpPr>
        <p:spPr>
          <a:xfrm>
            <a:off x="3359439" y="8652265"/>
            <a:ext cx="3936207" cy="3175001"/>
          </a:xfrm>
          <a:prstGeom prst="wedgeRoundRectCallout">
            <a:avLst>
              <a:gd name="adj1" fmla="val -28913"/>
              <a:gd name="adj2" fmla="val -140352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grouped data frame</a:t>
            </a:r>
          </a:p>
        </p:txBody>
      </p:sp>
      <p:sp>
        <p:nvSpPr>
          <p:cNvPr id="587" name="gapminder %&gt;%…"/>
          <p:cNvSpPr txBox="1"/>
          <p:nvPr/>
        </p:nvSpPr>
        <p:spPr>
          <a:xfrm>
            <a:off x="3680926" y="4904986"/>
            <a:ext cx="1626664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88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Run an expression on each group. The expression should return a data frame.</a:t>
            </a:r>
          </a:p>
        </p:txBody>
      </p:sp>
      <p:sp>
        <p:nvSpPr>
          <p:cNvPr id="589" name="but DOES NOT return a data frame"/>
          <p:cNvSpPr/>
          <p:nvPr/>
        </p:nvSpPr>
        <p:spPr>
          <a:xfrm>
            <a:off x="15293686" y="8652266"/>
            <a:ext cx="60104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695" y="0"/>
                  <a:pt x="1553" y="0"/>
                </a:cubicBezTo>
                <a:lnTo>
                  <a:pt x="20047" y="0"/>
                </a:lnTo>
                <a:cubicBezTo>
                  <a:pt x="209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905" y="21600"/>
                  <a:pt x="20047" y="21600"/>
                </a:cubicBezTo>
                <a:lnTo>
                  <a:pt x="1553" y="21600"/>
                </a:lnTo>
                <a:cubicBezTo>
                  <a:pt x="695" y="21600"/>
                  <a:pt x="0" y="20284"/>
                  <a:pt x="0" y="18660"/>
                </a:cubicBezTo>
                <a:close/>
              </a:path>
            </a:pathLst>
          </a:cu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but DOES NOT return a data frame</a:t>
            </a:r>
          </a:p>
        </p:txBody>
      </p:sp>
      <p:sp>
        <p:nvSpPr>
          <p:cNvPr id="590" name="An R expression that uses a &quot;.&quot; to pass input"/>
          <p:cNvSpPr/>
          <p:nvPr/>
        </p:nvSpPr>
        <p:spPr>
          <a:xfrm>
            <a:off x="7510226" y="8652266"/>
            <a:ext cx="7389019" cy="3175001"/>
          </a:xfrm>
          <a:prstGeom prst="wedgeRoundRectCallout">
            <a:avLst>
              <a:gd name="adj1" fmla="val 48576"/>
              <a:gd name="adj2" fmla="val -85256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An R expression that uses a "." to pass input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5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596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A grouped data frame">
            <a:extLst>
              <a:ext uri="{FF2B5EF4-FFF2-40B4-BE49-F238E27FC236}">
                <a16:creationId xmlns:a16="http://schemas.microsoft.com/office/drawing/2014/main" id="{80840766-F059-45CF-A51E-4BEC2240A94F}"/>
              </a:ext>
            </a:extLst>
          </p:cNvPr>
          <p:cNvSpPr/>
          <p:nvPr/>
        </p:nvSpPr>
        <p:spPr>
          <a:xfrm>
            <a:off x="3359439" y="8652265"/>
            <a:ext cx="3936207" cy="3175001"/>
          </a:xfrm>
          <a:prstGeom prst="wedgeRoundRectCallout">
            <a:avLst>
              <a:gd name="adj1" fmla="val -28913"/>
              <a:gd name="adj2" fmla="val -140352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grouped data frame</a:t>
            </a:r>
          </a:p>
        </p:txBody>
      </p:sp>
      <p:sp>
        <p:nvSpPr>
          <p:cNvPr id="597" name="gapminder %&gt;%…"/>
          <p:cNvSpPr txBox="1"/>
          <p:nvPr/>
        </p:nvSpPr>
        <p:spPr>
          <a:xfrm>
            <a:off x="3680926" y="4904986"/>
            <a:ext cx="1626664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glance(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98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Run an expression on each group. The expression should return a data frame.</a:t>
            </a:r>
          </a:p>
        </p:txBody>
      </p:sp>
      <p:sp>
        <p:nvSpPr>
          <p:cNvPr id="599" name="…and returns a data frame"/>
          <p:cNvSpPr/>
          <p:nvPr/>
        </p:nvSpPr>
        <p:spPr>
          <a:xfrm>
            <a:off x="15494225" y="8652264"/>
            <a:ext cx="4882023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856" y="0"/>
                  <a:pt x="1912" y="0"/>
                </a:cubicBezTo>
                <a:lnTo>
                  <a:pt x="19688" y="0"/>
                </a:lnTo>
                <a:cubicBezTo>
                  <a:pt x="20744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744" y="21600"/>
                  <a:pt x="19688" y="21600"/>
                </a:cubicBezTo>
                <a:lnTo>
                  <a:pt x="1912" y="21600"/>
                </a:lnTo>
                <a:cubicBezTo>
                  <a:pt x="856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…and returns a data frame</a:t>
            </a:r>
          </a:p>
        </p:txBody>
      </p:sp>
      <p:sp>
        <p:nvSpPr>
          <p:cNvPr id="12" name="An R expression that uses a &quot;.&quot; to pass input">
            <a:extLst>
              <a:ext uri="{FF2B5EF4-FFF2-40B4-BE49-F238E27FC236}">
                <a16:creationId xmlns:a16="http://schemas.microsoft.com/office/drawing/2014/main" id="{58B95650-41EB-4931-8FDF-52BFBF6270F1}"/>
              </a:ext>
            </a:extLst>
          </p:cNvPr>
          <p:cNvSpPr/>
          <p:nvPr/>
        </p:nvSpPr>
        <p:spPr>
          <a:xfrm>
            <a:off x="7510226" y="8652266"/>
            <a:ext cx="7389019" cy="3175001"/>
          </a:xfrm>
          <a:prstGeom prst="wedgeRoundRectCallout">
            <a:avLst>
              <a:gd name="adj1" fmla="val 48576"/>
              <a:gd name="adj2" fmla="val -85256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An R expression that uses a "." to pass input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Open 08-List-Columns.Rmd"/>
          <p:cNvSpPr txBox="1">
            <a:spLocks noGrp="1"/>
          </p:cNvSpPr>
          <p:nvPr>
            <p:ph type="body" sz="half" idx="4294967295"/>
          </p:nvPr>
        </p:nvSpPr>
        <p:spPr>
          <a:xfrm>
            <a:off x="6746580" y="3021307"/>
            <a:ext cx="10890841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08-List-Columns.Rmd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05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606" name="Rectangle"/>
          <p:cNvSpPr/>
          <p:nvPr/>
        </p:nvSpPr>
        <p:spPr>
          <a:xfrm>
            <a:off x="3365789" y="45985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A grouped data frame">
            <a:extLst>
              <a:ext uri="{FF2B5EF4-FFF2-40B4-BE49-F238E27FC236}">
                <a16:creationId xmlns:a16="http://schemas.microsoft.com/office/drawing/2014/main" id="{1647114B-F2AD-4549-8E35-01819763536C}"/>
              </a:ext>
            </a:extLst>
          </p:cNvPr>
          <p:cNvSpPr/>
          <p:nvPr/>
        </p:nvSpPr>
        <p:spPr>
          <a:xfrm>
            <a:off x="3359439" y="8652265"/>
            <a:ext cx="3936207" cy="3175001"/>
          </a:xfrm>
          <a:prstGeom prst="wedgeRoundRectCallout">
            <a:avLst>
              <a:gd name="adj1" fmla="val -28913"/>
              <a:gd name="adj2" fmla="val -140352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grouped data frame</a:t>
            </a:r>
          </a:p>
        </p:txBody>
      </p:sp>
      <p:sp>
        <p:nvSpPr>
          <p:cNvPr id="607" name="gapminder %&gt;%…"/>
          <p:cNvSpPr txBox="1"/>
          <p:nvPr/>
        </p:nvSpPr>
        <p:spPr>
          <a:xfrm>
            <a:off x="3680926" y="49049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glance()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08" name="Run an expression on each group. The expression should return a data frame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14095">
              <a:defRPr sz="52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Run an expression on each group. The expression should return a data frame.</a:t>
            </a:r>
          </a:p>
        </p:txBody>
      </p:sp>
      <p:sp>
        <p:nvSpPr>
          <p:cNvPr id="12" name="…and returns a data frame">
            <a:extLst>
              <a:ext uri="{FF2B5EF4-FFF2-40B4-BE49-F238E27FC236}">
                <a16:creationId xmlns:a16="http://schemas.microsoft.com/office/drawing/2014/main" id="{CF509F83-F6A4-47E4-A82B-9113B262E0F2}"/>
              </a:ext>
            </a:extLst>
          </p:cNvPr>
          <p:cNvSpPr/>
          <p:nvPr/>
        </p:nvSpPr>
        <p:spPr>
          <a:xfrm>
            <a:off x="15494225" y="8652264"/>
            <a:ext cx="4882023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856" y="0"/>
                  <a:pt x="1912" y="0"/>
                </a:cubicBezTo>
                <a:lnTo>
                  <a:pt x="19688" y="0"/>
                </a:lnTo>
                <a:cubicBezTo>
                  <a:pt x="20744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744" y="21600"/>
                  <a:pt x="19688" y="21600"/>
                </a:cubicBezTo>
                <a:lnTo>
                  <a:pt x="1912" y="21600"/>
                </a:lnTo>
                <a:cubicBezTo>
                  <a:pt x="856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…and returns a data frame</a:t>
            </a:r>
          </a:p>
        </p:txBody>
      </p:sp>
      <p:sp>
        <p:nvSpPr>
          <p:cNvPr id="13" name="An R expression that uses a &quot;.&quot; to pass input">
            <a:extLst>
              <a:ext uri="{FF2B5EF4-FFF2-40B4-BE49-F238E27FC236}">
                <a16:creationId xmlns:a16="http://schemas.microsoft.com/office/drawing/2014/main" id="{A2D015EB-2E2B-4AE9-9C59-1859178AC6AC}"/>
              </a:ext>
            </a:extLst>
          </p:cNvPr>
          <p:cNvSpPr/>
          <p:nvPr/>
        </p:nvSpPr>
        <p:spPr>
          <a:xfrm>
            <a:off x="7510226" y="8652266"/>
            <a:ext cx="7389019" cy="3175001"/>
          </a:xfrm>
          <a:prstGeom prst="wedgeRoundRectCallout">
            <a:avLst>
              <a:gd name="adj1" fmla="val 48576"/>
              <a:gd name="adj2" fmla="val -85256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An R expression that uses a "." to pass input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Screen Shot 2017-07-25 at 11.50.44 AM.png" descr="Screen Shot 2017-07-25 at 11.50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1577" y="6215480"/>
            <a:ext cx="18500846" cy="7379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16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617" name="Rectangle"/>
          <p:cNvSpPr/>
          <p:nvPr/>
        </p:nvSpPr>
        <p:spPr>
          <a:xfrm>
            <a:off x="3365789" y="26427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8" name="gapminder %&gt;%…"/>
          <p:cNvSpPr txBox="1"/>
          <p:nvPr/>
        </p:nvSpPr>
        <p:spPr>
          <a:xfrm>
            <a:off x="3680926" y="29491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glance()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Screen Shot 2017-07-25 at 11.50.44 AM.png" descr="Screen Shot 2017-07-25 at 11.50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1577" y="6215480"/>
            <a:ext cx="18500846" cy="7379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23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624" name="Rectangle"/>
          <p:cNvSpPr/>
          <p:nvPr/>
        </p:nvSpPr>
        <p:spPr>
          <a:xfrm>
            <a:off x="3365789" y="26427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5" name="gapminder %&gt;%…"/>
          <p:cNvSpPr txBox="1"/>
          <p:nvPr/>
        </p:nvSpPr>
        <p:spPr>
          <a:xfrm>
            <a:off x="3680926" y="29491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glance()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Screen Shot 2017-07-25 at 11.51.49 AM.png" descr="Screen Shot 2017-07-25 at 11.51.4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9568" y="6238692"/>
            <a:ext cx="18324864" cy="7358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30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631" name="Rectangle"/>
          <p:cNvSpPr/>
          <p:nvPr/>
        </p:nvSpPr>
        <p:spPr>
          <a:xfrm>
            <a:off x="3365789" y="26427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2" name="gapminder %&gt;%…"/>
          <p:cNvSpPr txBox="1"/>
          <p:nvPr/>
        </p:nvSpPr>
        <p:spPr>
          <a:xfrm>
            <a:off x="3680926" y="29491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tidy()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Screen Shot 2017-07-25 at 11.53.19 AM.png" descr="Screen Shot 2017-07-25 at 11.53.1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5232" y="6255651"/>
            <a:ext cx="18373536" cy="7324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37" name="group_by() + do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group_by() + do()</a:t>
            </a:r>
          </a:p>
        </p:txBody>
      </p:sp>
      <p:sp>
        <p:nvSpPr>
          <p:cNvPr id="638" name="Rectangle"/>
          <p:cNvSpPr/>
          <p:nvPr/>
        </p:nvSpPr>
        <p:spPr>
          <a:xfrm>
            <a:off x="3365789" y="2642709"/>
            <a:ext cx="17639904" cy="35864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gapminder %&gt;%…"/>
          <p:cNvSpPr txBox="1"/>
          <p:nvPr/>
        </p:nvSpPr>
        <p:spPr>
          <a:xfrm>
            <a:off x="3680926" y="2949186"/>
            <a:ext cx="18500846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augment()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642" name="Group the data by country and continent then fit a model and collect the residuals for each country.…"/>
          <p:cNvSpPr txBox="1">
            <a:spLocks noGrp="1"/>
          </p:cNvSpPr>
          <p:nvPr>
            <p:ph type="body" idx="4294967295"/>
          </p:nvPr>
        </p:nvSpPr>
        <p:spPr>
          <a:xfrm>
            <a:off x="884398" y="2261863"/>
            <a:ext cx="22615205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Group the data by </a:t>
            </a:r>
            <a:r>
              <a:rPr b="1"/>
              <a:t>country</a:t>
            </a:r>
            <a:r>
              <a:t> and </a:t>
            </a:r>
            <a:r>
              <a:rPr b="1"/>
              <a:t>continent</a:t>
            </a:r>
            <a:r>
              <a:t> then fit a model and collect the residuals </a:t>
            </a:r>
            <a:r>
              <a:rPr i="1"/>
              <a:t>for each country</a:t>
            </a:r>
            <a:r>
              <a:t>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</a:t>
            </a:r>
            <a:r>
              <a:rPr b="1"/>
              <a:t>residuals</a:t>
            </a:r>
            <a:r>
              <a:t> vs </a:t>
            </a:r>
            <a:r>
              <a:rPr b="1"/>
              <a:t>year</a:t>
            </a:r>
            <a:r>
              <a:t> as a line graph, grouped by </a:t>
            </a:r>
            <a:r>
              <a:rPr b="1"/>
              <a:t>country</a:t>
            </a:r>
            <a:r>
              <a:t>, with alpha = 0.2.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 the following to your plot to facet by </a:t>
            </a:r>
            <a:r>
              <a:rPr b="1"/>
              <a:t>continent</a:t>
            </a:r>
            <a:r>
              <a:t>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+ facet_wrap(~continent)</a:t>
            </a:r>
          </a:p>
        </p:txBody>
      </p:sp>
      <p:pic>
        <p:nvPicPr>
          <p:cNvPr id="64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4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7" name="Rectangle"/>
          <p:cNvSpPr/>
          <p:nvPr/>
        </p:nvSpPr>
        <p:spPr>
          <a:xfrm>
            <a:off x="534237" y="642609"/>
            <a:ext cx="23315525" cy="609099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48" name="gapminder %&gt;%…"/>
          <p:cNvSpPr txBox="1"/>
          <p:nvPr/>
        </p:nvSpPr>
        <p:spPr>
          <a:xfrm>
            <a:off x="898957" y="1012587"/>
            <a:ext cx="21277314" cy="5351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augment()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group = country), alpha = 0.2)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facet_wrap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(~continent)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795" y="509225"/>
            <a:ext cx="23536410" cy="12697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55" name="Which broom function can we use to find the r squared for each model?"/>
          <p:cNvSpPr txBox="1">
            <a:spLocks noGrp="1"/>
          </p:cNvSpPr>
          <p:nvPr>
            <p:ph type="body" sz="half" idx="4294967295"/>
          </p:nvPr>
        </p:nvSpPr>
        <p:spPr>
          <a:xfrm>
            <a:off x="3153716" y="2578196"/>
            <a:ext cx="18076568" cy="603236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Which broom function can we use to find the </a:t>
            </a:r>
            <a:r>
              <a:rPr b="1"/>
              <a:t>r squared </a:t>
            </a:r>
            <a:r>
              <a:t>for each model?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Screen Shot 2017-07-25 at 12.02.55 PM.png" descr="Screen Shot 2017-07-25 at 12.02.55 PM.png"/>
          <p:cNvPicPr>
            <a:picLocks noChangeAspect="1"/>
          </p:cNvPicPr>
          <p:nvPr/>
        </p:nvPicPr>
        <p:blipFill>
          <a:blip r:embed="rId2">
            <a:extLst/>
          </a:blip>
          <a:srcRect t="8978" b="14476"/>
          <a:stretch>
            <a:fillRect/>
          </a:stretch>
        </p:blipFill>
        <p:spPr>
          <a:xfrm>
            <a:off x="2546263" y="8170219"/>
            <a:ext cx="19709336" cy="5268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60" name="Bad fi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Bad fits</a:t>
            </a:r>
          </a:p>
        </p:txBody>
      </p:sp>
      <p:sp>
        <p:nvSpPr>
          <p:cNvPr id="661" name="Rectangle"/>
          <p:cNvSpPr/>
          <p:nvPr/>
        </p:nvSpPr>
        <p:spPr>
          <a:xfrm>
            <a:off x="2962008" y="3449948"/>
            <a:ext cx="18877846" cy="43817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2" name="gapminder %&gt;%…"/>
          <p:cNvSpPr txBox="1"/>
          <p:nvPr/>
        </p:nvSpPr>
        <p:spPr>
          <a:xfrm>
            <a:off x="3277145" y="3756426"/>
            <a:ext cx="18500846" cy="3818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glance()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78358">
              <a:spcBef>
                <a:spcPts val="1400"/>
              </a:spcBef>
              <a:defRPr sz="4653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0.25)</a:t>
            </a:r>
          </a:p>
        </p:txBody>
      </p:sp>
      <p:sp>
        <p:nvSpPr>
          <p:cNvPr id="663" name="Which countries had a non-linear progress?"/>
          <p:cNvSpPr txBox="1"/>
          <p:nvPr/>
        </p:nvSpPr>
        <p:spPr>
          <a:xfrm>
            <a:off x="2955658" y="2172941"/>
            <a:ext cx="17652604" cy="1279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Which countries had a non-linear progress?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2" name="gapminde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gapminder</a:t>
            </a:r>
          </a:p>
        </p:txBody>
      </p:sp>
      <p:sp>
        <p:nvSpPr>
          <p:cNvPr id="483" name="A subset of the data available at Hans Rosling’s gapminder.org"/>
          <p:cNvSpPr txBox="1"/>
          <p:nvPr/>
        </p:nvSpPr>
        <p:spPr>
          <a:xfrm>
            <a:off x="9055778" y="4043673"/>
            <a:ext cx="1250964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 subset of the data available at Hans Rosling’s </a:t>
            </a:r>
            <a:r>
              <a:rPr u="sng">
                <a:hlinkClick r:id="rId4"/>
              </a:rPr>
              <a:t>gapminder.org</a:t>
            </a:r>
          </a:p>
        </p:txBody>
      </p:sp>
      <p:sp>
        <p:nvSpPr>
          <p:cNvPr id="484" name="Rectangle"/>
          <p:cNvSpPr/>
          <p:nvPr/>
        </p:nvSpPr>
        <p:spPr>
          <a:xfrm>
            <a:off x="9065476" y="6508795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85" name="# install.packages(&quot;gapminder&quot;)…"/>
          <p:cNvSpPr txBox="1"/>
          <p:nvPr/>
        </p:nvSpPr>
        <p:spPr>
          <a:xfrm>
            <a:off x="94301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497" name="Group"/>
          <p:cNvGrpSpPr/>
          <p:nvPr/>
        </p:nvGrpSpPr>
        <p:grpSpPr>
          <a:xfrm>
            <a:off x="1912448" y="4487404"/>
            <a:ext cx="6015593" cy="4380991"/>
            <a:chOff x="0" y="0"/>
            <a:chExt cx="6015592" cy="4380990"/>
          </a:xfrm>
        </p:grpSpPr>
        <p:grpSp>
          <p:nvGrpSpPr>
            <p:cNvPr id="495" name="Group"/>
            <p:cNvGrpSpPr/>
            <p:nvPr/>
          </p:nvGrpSpPr>
          <p:grpSpPr>
            <a:xfrm>
              <a:off x="349207" y="0"/>
              <a:ext cx="5666385" cy="4380989"/>
              <a:chOff x="0" y="0"/>
              <a:chExt cx="5666384" cy="4380988"/>
            </a:xfrm>
          </p:grpSpPr>
          <p:sp>
            <p:nvSpPr>
              <p:cNvPr id="486" name="Rectangle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87" name="Rectangle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88" name="Rectangle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89" name="Triangle"/>
              <p:cNvSpPr/>
              <p:nvPr/>
            </p:nvSpPr>
            <p:spPr>
              <a:xfrm rot="10800000" flipH="1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0" name="Rectangle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1" name="Triangle"/>
              <p:cNvSpPr/>
              <p:nvPr/>
            </p:nvSpPr>
            <p:spPr>
              <a:xfrm rot="16200000" flipH="1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2" name="Triangle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3" name="Triangle"/>
              <p:cNvSpPr/>
              <p:nvPr/>
            </p:nvSpPr>
            <p:spPr>
              <a:xfrm rot="10800000" flipH="1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94" name="Triangle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96" name="R package"/>
            <p:cNvSpPr txBox="1"/>
            <p:nvPr/>
          </p:nvSpPr>
          <p:spPr>
            <a:xfrm>
              <a:off x="-1" y="336082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r>
                <a:t>R package</a:t>
              </a: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66" name="Complete the code to filter the dataset that you made in Your Turn 2 against bad_fits.…"/>
          <p:cNvSpPr txBox="1">
            <a:spLocks noGrp="1"/>
          </p:cNvSpPr>
          <p:nvPr>
            <p:ph type="body" idx="4294967295"/>
          </p:nvPr>
        </p:nvSpPr>
        <p:spPr>
          <a:xfrm>
            <a:off x="2568881" y="2513434"/>
            <a:ext cx="19246238" cy="759693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Complete the code to filter the dataset that you made in Your Turn 2 against </a:t>
            </a:r>
            <a:r>
              <a:rPr b="1"/>
              <a:t>bad_fits</a:t>
            </a:r>
            <a:r>
              <a:t>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the result to plot a line graph of </a:t>
            </a:r>
            <a:r>
              <a:rPr b="1"/>
              <a:t>year</a:t>
            </a:r>
            <a:r>
              <a:t> vs. .</a:t>
            </a:r>
            <a:r>
              <a:rPr b="1"/>
              <a:t>resid </a:t>
            </a:r>
            <a:r>
              <a:t>colored by </a:t>
            </a:r>
            <a:r>
              <a:rPr b="1"/>
              <a:t>country</a:t>
            </a:r>
            <a:r>
              <a:t> for each country that had an r-squared &lt; 0.25.</a:t>
            </a:r>
          </a:p>
        </p:txBody>
      </p:sp>
      <p:pic>
        <p:nvPicPr>
          <p:cNvPr id="66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67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70" name="Rectangle"/>
          <p:cNvSpPr/>
          <p:nvPr/>
        </p:nvSpPr>
        <p:spPr>
          <a:xfrm>
            <a:off x="586960" y="853498"/>
            <a:ext cx="23210080" cy="120090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1" name="bad_fits &lt;- gapminder %&gt;%…"/>
          <p:cNvSpPr txBox="1"/>
          <p:nvPr/>
        </p:nvSpPr>
        <p:spPr>
          <a:xfrm>
            <a:off x="951679" y="1223475"/>
            <a:ext cx="22480642" cy="1126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glance())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0.25)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augment())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5303" y="158567"/>
            <a:ext cx="20153394" cy="13398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78" name="Rectangle"/>
          <p:cNvSpPr/>
          <p:nvPr/>
        </p:nvSpPr>
        <p:spPr>
          <a:xfrm>
            <a:off x="586960" y="853498"/>
            <a:ext cx="23210080" cy="120090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9" name="bad_fits &lt;- gapminder %&gt;%…"/>
          <p:cNvSpPr txBox="1"/>
          <p:nvPr/>
        </p:nvSpPr>
        <p:spPr>
          <a:xfrm>
            <a:off x="951679" y="1223475"/>
            <a:ext cx="22480642" cy="1126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 glance())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0.25)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 augment())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  <p:sp>
        <p:nvSpPr>
          <p:cNvPr id="680" name="Fits the same model twice (to 142 countries each time)"/>
          <p:cNvSpPr/>
          <p:nvPr/>
        </p:nvSpPr>
        <p:spPr>
          <a:xfrm>
            <a:off x="13795513" y="4154556"/>
            <a:ext cx="9369428" cy="1882431"/>
          </a:xfrm>
          <a:prstGeom prst="wedgeRoundRectCallout">
            <a:avLst>
              <a:gd name="adj1" fmla="val -114184"/>
              <a:gd name="adj2" fmla="val -86801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Fits the same model twice (to 142 countries each time)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683" name="Rectangle"/>
          <p:cNvSpPr/>
          <p:nvPr/>
        </p:nvSpPr>
        <p:spPr>
          <a:xfrm>
            <a:off x="586960" y="853498"/>
            <a:ext cx="23210080" cy="120090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4" name="bad_fits &lt;- gapminder %&gt;%…"/>
          <p:cNvSpPr txBox="1"/>
          <p:nvPr/>
        </p:nvSpPr>
        <p:spPr>
          <a:xfrm>
            <a:off x="951679" y="1223475"/>
            <a:ext cx="22480642" cy="1126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glance())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 0.25)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continent)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do(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 %&gt;%  augment())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semi_join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bad_fits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  <p:sp>
        <p:nvSpPr>
          <p:cNvPr id="686" name="Need to keep track of two separate data frames"/>
          <p:cNvSpPr/>
          <p:nvPr/>
        </p:nvSpPr>
        <p:spPr>
          <a:xfrm>
            <a:off x="13496142" y="8240000"/>
            <a:ext cx="9927215" cy="2056940"/>
          </a:xfrm>
          <a:prstGeom prst="wedgeRoundRectCallout">
            <a:avLst>
              <a:gd name="adj1" fmla="val -111342"/>
              <a:gd name="adj2" fmla="val 20945"/>
              <a:gd name="adj3" fmla="val 16667"/>
            </a:avLst>
          </a:prstGeom>
          <a:solidFill>
            <a:srgbClr val="A7C18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Need to keep track of two separate data frames</a:t>
            </a:r>
          </a:p>
        </p:txBody>
      </p:sp>
      <p:sp>
        <p:nvSpPr>
          <p:cNvPr id="7" name="Fits the same model twice (to 142 countries each time)">
            <a:extLst>
              <a:ext uri="{FF2B5EF4-FFF2-40B4-BE49-F238E27FC236}">
                <a16:creationId xmlns:a16="http://schemas.microsoft.com/office/drawing/2014/main" id="{FCC4F4C3-6F38-41FB-B80F-1837CB978F10}"/>
              </a:ext>
            </a:extLst>
          </p:cNvPr>
          <p:cNvSpPr/>
          <p:nvPr/>
        </p:nvSpPr>
        <p:spPr>
          <a:xfrm>
            <a:off x="13795513" y="4154556"/>
            <a:ext cx="9369428" cy="1882431"/>
          </a:xfrm>
          <a:prstGeom prst="wedgeRoundRectCallout">
            <a:avLst>
              <a:gd name="adj1" fmla="val -114184"/>
              <a:gd name="adj2" fmla="val -86801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Fits the same model twice (to 142 countries each time)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List colum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List columns</a:t>
            </a:r>
          </a:p>
        </p:txBody>
      </p:sp>
      <p:pic>
        <p:nvPicPr>
          <p:cNvPr id="68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3" name="Table"/>
          <p:cNvGraphicFramePr/>
          <p:nvPr/>
        </p:nvGraphicFramePr>
        <p:xfrm>
          <a:off x="5053447" y="3401403"/>
          <a:ext cx="6412660" cy="661186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0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552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r.squared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45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94" name="bad_fits"/>
          <p:cNvSpPr txBox="1"/>
          <p:nvPr/>
        </p:nvSpPr>
        <p:spPr>
          <a:xfrm>
            <a:off x="6913705" y="2282395"/>
            <a:ext cx="2692147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bad_fits</a:t>
            </a:r>
          </a:p>
        </p:txBody>
      </p:sp>
      <p:graphicFrame>
        <p:nvGraphicFramePr>
          <p:cNvPr id="695" name="Table"/>
          <p:cNvGraphicFramePr/>
          <p:nvPr/>
        </p:nvGraphicFramePr>
        <p:xfrm>
          <a:off x="14759768" y="3401403"/>
          <a:ext cx="4570782" cy="2722372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652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-4.9808590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-3.4392331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-2.3466072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-1.1809814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1.2626445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3.7722704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6.3208963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7.9625221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8.2831480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3.6227739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-7.2726002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-12.0039744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-5.6200256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-3.2788998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-1.0307739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1.0163520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3.6574779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5.2386037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5.9757296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5.2778555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0.8589814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-4.7008928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-5.4437669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-1.9506410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-6.7702436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-4.2871387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-1.9330338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0.1690711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2.2741760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4.7782809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7.9323858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10.3854907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8.8765956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-4.2262995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-10.5811946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</a:tbl>
          </a:graphicData>
        </a:graphic>
      </p:graphicFrame>
      <p:sp>
        <p:nvSpPr>
          <p:cNvPr id="696" name="residuals"/>
          <p:cNvSpPr txBox="1"/>
          <p:nvPr/>
        </p:nvSpPr>
        <p:spPr>
          <a:xfrm>
            <a:off x="15549736" y="2282395"/>
            <a:ext cx="299085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residuals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0" name="master"/>
          <p:cNvSpPr txBox="1"/>
          <p:nvPr/>
        </p:nvSpPr>
        <p:spPr>
          <a:xfrm>
            <a:off x="11030331" y="278953"/>
            <a:ext cx="232333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master</a:t>
            </a:r>
          </a:p>
        </p:txBody>
      </p:sp>
      <p:grpSp>
        <p:nvGrpSpPr>
          <p:cNvPr id="705" name="Group"/>
          <p:cNvGrpSpPr/>
          <p:nvPr/>
        </p:nvGrpSpPr>
        <p:grpSpPr>
          <a:xfrm>
            <a:off x="5124450" y="1706789"/>
            <a:ext cx="14135100" cy="15846604"/>
            <a:chOff x="38100" y="38100"/>
            <a:chExt cx="14135099" cy="15846603"/>
          </a:xfrm>
        </p:grpSpPr>
        <p:graphicFrame>
          <p:nvGraphicFramePr>
            <p:cNvPr id="701" name="Table"/>
            <p:cNvGraphicFramePr/>
            <p:nvPr/>
          </p:nvGraphicFramePr>
          <p:xfrm>
            <a:off x="38100" y="38100"/>
            <a:ext cx="14135099" cy="1554952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49276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402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0673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1229906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country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r.squared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data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77320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Botswana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77320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Lesotho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77320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Rwanda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702" name="Table"/>
            <p:cNvGraphicFramePr/>
            <p:nvPr/>
          </p:nvGraphicFramePr>
          <p:xfrm>
            <a:off x="10328119" y="1469817"/>
            <a:ext cx="2768137" cy="425210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892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9921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27085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-5.3071154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-3.6144580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-2.0158007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-0.5411434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1.8815140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4.8731713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6.7348287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8.5694860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7.3891434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-3.1031993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-9.3285420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-5.5378846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703" name="Table"/>
            <p:cNvGraphicFramePr/>
            <p:nvPr/>
          </p:nvGraphicFramePr>
          <p:xfrm>
            <a:off x="10328119" y="6278311"/>
            <a:ext cx="2768137" cy="425210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892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9921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27085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-5.2410256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-2.8098543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-0.5876830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-0.3205117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0.4766597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2.4398310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4.8320023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6.4561737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8.4833450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3.8785163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-7.5643124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-10.0431410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704" name="Table"/>
            <p:cNvGraphicFramePr/>
            <p:nvPr/>
          </p:nvGraphicFramePr>
          <p:xfrm>
            <a:off x="10328119" y="11046578"/>
            <a:ext cx="2768137" cy="483812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892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9921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27085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-2.7419487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-1.0127914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0.7163660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2.0455233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2.7746807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3.4038380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4.8509953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2.8821527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-17.3096900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-4.5925326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2.9626247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327085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6.0207821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09" name="Table"/>
          <p:cNvGraphicFramePr/>
          <p:nvPr/>
        </p:nvGraphicFramePr>
        <p:xfrm>
          <a:off x="2338256" y="1706789"/>
          <a:ext cx="19186731" cy="155495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921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3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55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5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2990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r.squared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model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0" name="master"/>
          <p:cNvSpPr txBox="1"/>
          <p:nvPr/>
        </p:nvSpPr>
        <p:spPr>
          <a:xfrm>
            <a:off x="11030331" y="278953"/>
            <a:ext cx="232333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master</a:t>
            </a:r>
          </a:p>
        </p:txBody>
      </p:sp>
      <p:graphicFrame>
        <p:nvGraphicFramePr>
          <p:cNvPr id="711" name="Table"/>
          <p:cNvGraphicFramePr/>
          <p:nvPr/>
        </p:nvGraphicFramePr>
        <p:xfrm>
          <a:off x="12615665" y="3138506"/>
          <a:ext cx="2768137" cy="425210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12" name="Table"/>
          <p:cNvGraphicFramePr/>
          <p:nvPr/>
        </p:nvGraphicFramePr>
        <p:xfrm>
          <a:off x="12615665" y="7947000"/>
          <a:ext cx="2768137" cy="425210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13" name="Table"/>
          <p:cNvGraphicFramePr/>
          <p:nvPr/>
        </p:nvGraphicFramePr>
        <p:xfrm>
          <a:off x="12615665" y="12715267"/>
          <a:ext cx="2768137" cy="483812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14" name="Call:…"/>
          <p:cNvSpPr/>
          <p:nvPr/>
        </p:nvSpPr>
        <p:spPr>
          <a:xfrm>
            <a:off x="17013744" y="3138507"/>
            <a:ext cx="3982309" cy="4252104"/>
          </a:xfrm>
          <a:prstGeom prst="rect">
            <a:avLst/>
          </a:prstGeom>
          <a:solidFill>
            <a:srgbClr val="A6AAA9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/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year  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-65.49586      0.06067 </a:t>
            </a:r>
          </a:p>
        </p:txBody>
      </p:sp>
      <p:sp>
        <p:nvSpPr>
          <p:cNvPr id="715" name="Call:…"/>
          <p:cNvSpPr/>
          <p:nvPr/>
        </p:nvSpPr>
        <p:spPr>
          <a:xfrm>
            <a:off x="17013744" y="7947000"/>
            <a:ext cx="3982309" cy="4252104"/>
          </a:xfrm>
          <a:prstGeom prst="rect">
            <a:avLst/>
          </a:prstGeom>
          <a:solidFill>
            <a:srgbClr val="A6AAA9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/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year  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-139.16529      0.09557  </a:t>
            </a:r>
          </a:p>
        </p:txBody>
      </p:sp>
      <p:sp>
        <p:nvSpPr>
          <p:cNvPr id="716" name="Call:…"/>
          <p:cNvSpPr/>
          <p:nvPr/>
        </p:nvSpPr>
        <p:spPr>
          <a:xfrm>
            <a:off x="17013744" y="12572840"/>
            <a:ext cx="3982309" cy="4980552"/>
          </a:xfrm>
          <a:prstGeom prst="rect">
            <a:avLst/>
          </a:prstGeom>
          <a:solidFill>
            <a:srgbClr val="A6AAA9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/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Call: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(formula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.)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        year  </a:t>
            </a:r>
          </a:p>
          <a:p>
            <a:pPr algn="l" defTabSz="457200">
              <a:lnSpc>
                <a:spcPts val="3800"/>
              </a:lnSpc>
              <a:defRPr sz="1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-139.16529      0.09557  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719" name="How is a data frame/tibble similar to a list?"/>
          <p:cNvSpPr txBox="1">
            <a:spLocks noGrp="1"/>
          </p:cNvSpPr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is a data frame/tibble similar to a list?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1" name="Rectangle"/>
          <p:cNvSpPr/>
          <p:nvPr/>
        </p:nvSpPr>
        <p:spPr>
          <a:xfrm>
            <a:off x="2220498" y="768447"/>
            <a:ext cx="12952956" cy="164983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2" name="gapminder"/>
          <p:cNvSpPr txBox="1"/>
          <p:nvPr/>
        </p:nvSpPr>
        <p:spPr>
          <a:xfrm>
            <a:off x="2585218" y="1100325"/>
            <a:ext cx="11073885" cy="1100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03" name="Screen Shot 2017-07-24 at 10.27.02 AM.png" descr="Screen Shot 2017-07-24 at 10.27.02 AM.png"/>
          <p:cNvPicPr>
            <a:picLocks noChangeAspect="1"/>
          </p:cNvPicPr>
          <p:nvPr/>
        </p:nvPicPr>
        <p:blipFill>
          <a:blip r:embed="rId4">
            <a:extLst/>
          </a:blip>
          <a:srcRect r="1011" b="2659"/>
          <a:stretch>
            <a:fillRect/>
          </a:stretch>
        </p:blipFill>
        <p:spPr>
          <a:xfrm>
            <a:off x="2215210" y="2799394"/>
            <a:ext cx="19970881" cy="10085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23" name="A data frame/tibble is a list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data frame/tibble is a list!</a:t>
            </a:r>
          </a:p>
        </p:txBody>
      </p:sp>
      <p:sp>
        <p:nvSpPr>
          <p:cNvPr id="724" name="List"/>
          <p:cNvSpPr txBox="1"/>
          <p:nvPr/>
        </p:nvSpPr>
        <p:spPr>
          <a:xfrm>
            <a:off x="16379421" y="3974105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749" name="Group"/>
          <p:cNvGrpSpPr/>
          <p:nvPr/>
        </p:nvGrpSpPr>
        <p:grpSpPr>
          <a:xfrm>
            <a:off x="12574885" y="5151457"/>
            <a:ext cx="8842752" cy="5198153"/>
            <a:chOff x="0" y="0"/>
            <a:chExt cx="8842751" cy="5198152"/>
          </a:xfrm>
        </p:grpSpPr>
        <p:sp>
          <p:nvSpPr>
            <p:cNvPr id="725" name="Rectangle"/>
            <p:cNvSpPr/>
            <p:nvPr/>
          </p:nvSpPr>
          <p:spPr>
            <a:xfrm>
              <a:off x="138920" y="149954"/>
              <a:ext cx="6206113" cy="1454034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6" name="double"/>
            <p:cNvSpPr txBox="1"/>
            <p:nvPr/>
          </p:nvSpPr>
          <p:spPr>
            <a:xfrm>
              <a:off x="6977912" y="581139"/>
              <a:ext cx="1340675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727" name="Rounded Rectangle"/>
            <p:cNvSpPr/>
            <p:nvPr/>
          </p:nvSpPr>
          <p:spPr>
            <a:xfrm>
              <a:off x="0" y="0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8" name="Line"/>
            <p:cNvSpPr/>
            <p:nvPr/>
          </p:nvSpPr>
          <p:spPr>
            <a:xfrm flipV="1">
              <a:off x="2210647" y="12848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9" name="Line"/>
            <p:cNvSpPr/>
            <p:nvPr/>
          </p:nvSpPr>
          <p:spPr>
            <a:xfrm flipV="1">
              <a:off x="4268971" y="13712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0" name="1"/>
            <p:cNvSpPr txBox="1"/>
            <p:nvPr/>
          </p:nvSpPr>
          <p:spPr>
            <a:xfrm>
              <a:off x="137184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731" name="2"/>
            <p:cNvSpPr txBox="1"/>
            <p:nvPr/>
          </p:nvSpPr>
          <p:spPr>
            <a:xfrm>
              <a:off x="2220386" y="568314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732" name="3"/>
            <p:cNvSpPr txBox="1"/>
            <p:nvPr/>
          </p:nvSpPr>
          <p:spPr>
            <a:xfrm>
              <a:off x="4268970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733" name="Rounded Rectangle"/>
            <p:cNvSpPr/>
            <p:nvPr/>
          </p:nvSpPr>
          <p:spPr>
            <a:xfrm>
              <a:off x="0" y="3461359"/>
              <a:ext cx="8842752" cy="1736794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4" name="Rectangle"/>
            <p:cNvSpPr/>
            <p:nvPr/>
          </p:nvSpPr>
          <p:spPr>
            <a:xfrm>
              <a:off x="130345" y="3598488"/>
              <a:ext cx="6223262" cy="1454034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5" name="Line"/>
            <p:cNvSpPr/>
            <p:nvPr/>
          </p:nvSpPr>
          <p:spPr>
            <a:xfrm flipV="1">
              <a:off x="2210647" y="358984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6" name="Line"/>
            <p:cNvSpPr/>
            <p:nvPr/>
          </p:nvSpPr>
          <p:spPr>
            <a:xfrm flipV="1">
              <a:off x="4268971" y="359848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37" name="logical"/>
            <p:cNvSpPr txBox="1"/>
            <p:nvPr/>
          </p:nvSpPr>
          <p:spPr>
            <a:xfrm>
              <a:off x="7017999" y="4029673"/>
              <a:ext cx="1260501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logical</a:t>
              </a:r>
            </a:p>
          </p:txBody>
        </p:sp>
        <p:sp>
          <p:nvSpPr>
            <p:cNvPr id="738" name="TRUE"/>
            <p:cNvSpPr txBox="1"/>
            <p:nvPr/>
          </p:nvSpPr>
          <p:spPr>
            <a:xfrm>
              <a:off x="137184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TRUE</a:t>
              </a:r>
            </a:p>
          </p:txBody>
        </p:sp>
        <p:sp>
          <p:nvSpPr>
            <p:cNvPr id="739" name="FALSE"/>
            <p:cNvSpPr txBox="1"/>
            <p:nvPr/>
          </p:nvSpPr>
          <p:spPr>
            <a:xfrm>
              <a:off x="2220386" y="4029673"/>
              <a:ext cx="204317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740" name="FALSE"/>
            <p:cNvSpPr txBox="1"/>
            <p:nvPr/>
          </p:nvSpPr>
          <p:spPr>
            <a:xfrm>
              <a:off x="4268970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741" name="Rounded Rectangle"/>
            <p:cNvSpPr/>
            <p:nvPr/>
          </p:nvSpPr>
          <p:spPr>
            <a:xfrm>
              <a:off x="0" y="1728527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2" name="Rectangle"/>
            <p:cNvSpPr/>
            <p:nvPr/>
          </p:nvSpPr>
          <p:spPr>
            <a:xfrm>
              <a:off x="130345" y="1865656"/>
              <a:ext cx="6223262" cy="1454034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3" name="Line"/>
            <p:cNvSpPr/>
            <p:nvPr/>
          </p:nvSpPr>
          <p:spPr>
            <a:xfrm flipV="1">
              <a:off x="2210647" y="1857007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4" name="Line"/>
            <p:cNvSpPr/>
            <p:nvPr/>
          </p:nvSpPr>
          <p:spPr>
            <a:xfrm flipV="1">
              <a:off x="4268972" y="1865656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45" name="character"/>
            <p:cNvSpPr txBox="1"/>
            <p:nvPr/>
          </p:nvSpPr>
          <p:spPr>
            <a:xfrm>
              <a:off x="6757968" y="2296841"/>
              <a:ext cx="1780564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78AA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character</a:t>
              </a:r>
            </a:p>
          </p:txBody>
        </p:sp>
        <p:sp>
          <p:nvSpPr>
            <p:cNvPr id="746" name="&quot;one&quot;"/>
            <p:cNvSpPr txBox="1"/>
            <p:nvPr/>
          </p:nvSpPr>
          <p:spPr>
            <a:xfrm>
              <a:off x="137184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"one"</a:t>
              </a:r>
            </a:p>
          </p:txBody>
        </p:sp>
        <p:sp>
          <p:nvSpPr>
            <p:cNvPr id="747" name="&quot;two&quot;"/>
            <p:cNvSpPr txBox="1"/>
            <p:nvPr/>
          </p:nvSpPr>
          <p:spPr>
            <a:xfrm>
              <a:off x="2220386" y="2296841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748" name="&quot;three&quot;"/>
            <p:cNvSpPr txBox="1"/>
            <p:nvPr/>
          </p:nvSpPr>
          <p:spPr>
            <a:xfrm>
              <a:off x="4268971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"three"</a:t>
              </a:r>
            </a:p>
          </p:txBody>
        </p:sp>
      </p:grpSp>
      <p:sp>
        <p:nvSpPr>
          <p:cNvPr id="750" name="+   class = &quot;data.frame&quot;"/>
          <p:cNvSpPr txBox="1"/>
          <p:nvPr/>
        </p:nvSpPr>
        <p:spPr>
          <a:xfrm>
            <a:off x="13346661" y="10710983"/>
            <a:ext cx="729919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+   class = "data.frame"</a:t>
            </a:r>
          </a:p>
        </p:txBody>
      </p:sp>
      <p:grpSp>
        <p:nvGrpSpPr>
          <p:cNvPr id="753" name="Group"/>
          <p:cNvGrpSpPr/>
          <p:nvPr/>
        </p:nvGrpSpPr>
        <p:grpSpPr>
          <a:xfrm>
            <a:off x="3039228" y="4707613"/>
            <a:ext cx="6885924" cy="5080439"/>
            <a:chOff x="38100" y="-1"/>
            <a:chExt cx="6885922" cy="5080437"/>
          </a:xfrm>
        </p:grpSpPr>
        <p:graphicFrame>
          <p:nvGraphicFramePr>
            <p:cNvPr id="751" name="Table"/>
            <p:cNvGraphicFramePr/>
            <p:nvPr/>
          </p:nvGraphicFramePr>
          <p:xfrm>
            <a:off x="38100" y="1270437"/>
            <a:ext cx="6885922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39836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3701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173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log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TRUE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752" name="data frame"/>
            <p:cNvSpPr txBox="1"/>
            <p:nvPr/>
          </p:nvSpPr>
          <p:spPr>
            <a:xfrm>
              <a:off x="1705602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754" name="="/>
          <p:cNvSpPr txBox="1"/>
          <p:nvPr/>
        </p:nvSpPr>
        <p:spPr>
          <a:xfrm>
            <a:off x="10901411" y="690598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58" name="A data frame/tibble is a list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data frame/tibble is a list!</a:t>
            </a:r>
          </a:p>
        </p:txBody>
      </p:sp>
      <p:graphicFrame>
        <p:nvGraphicFramePr>
          <p:cNvPr id="759" name="Table"/>
          <p:cNvGraphicFramePr/>
          <p:nvPr/>
        </p:nvGraphicFramePr>
        <p:xfrm>
          <a:off x="3039228" y="5978052"/>
          <a:ext cx="6885924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"one"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"two"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"three"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60" name="data frame"/>
          <p:cNvSpPr txBox="1"/>
          <p:nvPr/>
        </p:nvSpPr>
        <p:spPr>
          <a:xfrm>
            <a:off x="4706731" y="4707614"/>
            <a:ext cx="355092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</a:t>
            </a:r>
          </a:p>
        </p:txBody>
      </p:sp>
      <p:sp>
        <p:nvSpPr>
          <p:cNvPr id="761" name="df[&quot;num&quot;]"/>
          <p:cNvSpPr txBox="1"/>
          <p:nvPr/>
        </p:nvSpPr>
        <p:spPr>
          <a:xfrm>
            <a:off x="11523389" y="4702911"/>
            <a:ext cx="4064664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df["num"]</a:t>
            </a:r>
          </a:p>
        </p:txBody>
      </p:sp>
      <p:graphicFrame>
        <p:nvGraphicFramePr>
          <p:cNvPr id="762" name="Table"/>
          <p:cNvGraphicFramePr/>
          <p:nvPr/>
        </p:nvGraphicFramePr>
        <p:xfrm>
          <a:off x="12355570" y="5978052"/>
          <a:ext cx="24003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63" name="df[[&quot;num&quot;]]"/>
          <p:cNvSpPr txBox="1"/>
          <p:nvPr/>
        </p:nvSpPr>
        <p:spPr>
          <a:xfrm>
            <a:off x="16728710" y="4702911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df[["num"]]</a:t>
            </a:r>
          </a:p>
        </p:txBody>
      </p:sp>
      <p:sp>
        <p:nvSpPr>
          <p:cNvPr id="764" name="df$num"/>
          <p:cNvSpPr txBox="1"/>
          <p:nvPr/>
        </p:nvSpPr>
        <p:spPr>
          <a:xfrm>
            <a:off x="16728710" y="5716602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df$num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5" name="c(1, 2, 3)"/>
          <p:cNvSpPr txBox="1"/>
          <p:nvPr/>
        </p:nvSpPr>
        <p:spPr>
          <a:xfrm>
            <a:off x="16728710" y="7351298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c(1, 2, 3)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9" name="A data frame/tibble is a list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data frame/tibble is a list!</a:t>
            </a:r>
          </a:p>
        </p:txBody>
      </p:sp>
      <p:graphicFrame>
        <p:nvGraphicFramePr>
          <p:cNvPr id="770" name="Table"/>
          <p:cNvGraphicFramePr/>
          <p:nvPr/>
        </p:nvGraphicFramePr>
        <p:xfrm>
          <a:off x="3039228" y="5978052"/>
          <a:ext cx="6885924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"one"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"two"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"three"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71" name="data frame"/>
          <p:cNvSpPr txBox="1"/>
          <p:nvPr/>
        </p:nvSpPr>
        <p:spPr>
          <a:xfrm>
            <a:off x="4706731" y="4707614"/>
            <a:ext cx="355092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</a:t>
            </a:r>
          </a:p>
        </p:txBody>
      </p:sp>
      <p:sp>
        <p:nvSpPr>
          <p:cNvPr id="772" name="df %&gt;% select(num)"/>
          <p:cNvSpPr txBox="1"/>
          <p:nvPr/>
        </p:nvSpPr>
        <p:spPr>
          <a:xfrm>
            <a:off x="11523389" y="4702911"/>
            <a:ext cx="7453675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df %&gt;% select(num)</a:t>
            </a:r>
          </a:p>
        </p:txBody>
      </p:sp>
      <p:sp>
        <p:nvSpPr>
          <p:cNvPr id="773" name="?"/>
          <p:cNvSpPr txBox="1"/>
          <p:nvPr/>
        </p:nvSpPr>
        <p:spPr>
          <a:xfrm>
            <a:off x="11523389" y="7351298"/>
            <a:ext cx="7453675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?</a:t>
            </a:r>
          </a:p>
        </p:txBody>
      </p:sp>
      <p:graphicFrame>
        <p:nvGraphicFramePr>
          <p:cNvPr id="774" name="Table"/>
          <p:cNvGraphicFramePr/>
          <p:nvPr/>
        </p:nvGraphicFramePr>
        <p:xfrm>
          <a:off x="14050075" y="5978052"/>
          <a:ext cx="24003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4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4585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777" name="If one of the elements of a list can be another list,…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75677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If one of the elements of a list can be another list,</a:t>
            </a:r>
          </a:p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one of the columns of a data frame be another  list?</a:t>
            </a:r>
          </a:p>
        </p:txBody>
      </p:sp>
      <p:grpSp>
        <p:nvGrpSpPr>
          <p:cNvPr id="780" name="Group"/>
          <p:cNvGrpSpPr/>
          <p:nvPr/>
        </p:nvGrpSpPr>
        <p:grpSpPr>
          <a:xfrm>
            <a:off x="12871116" y="6561603"/>
            <a:ext cx="9348254" cy="5080439"/>
            <a:chOff x="38100" y="-1"/>
            <a:chExt cx="9348251" cy="5080437"/>
          </a:xfrm>
        </p:grpSpPr>
        <p:graphicFrame>
          <p:nvGraphicFramePr>
            <p:cNvPr id="778" name="Table"/>
            <p:cNvGraphicFramePr/>
            <p:nvPr/>
          </p:nvGraphicFramePr>
          <p:xfrm>
            <a:off x="38100" y="1270437"/>
            <a:ext cx="9348251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1618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1636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46844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listcol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c("1", "two", "FALSE")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779" name="data frame"/>
            <p:cNvSpPr txBox="1"/>
            <p:nvPr/>
          </p:nvSpPr>
          <p:spPr>
            <a:xfrm>
              <a:off x="2936767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781" name="="/>
          <p:cNvSpPr txBox="1"/>
          <p:nvPr/>
        </p:nvSpPr>
        <p:spPr>
          <a:xfrm>
            <a:off x="11525045" y="827632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  <p:grpSp>
        <p:nvGrpSpPr>
          <p:cNvPr id="823" name="Group"/>
          <p:cNvGrpSpPr/>
          <p:nvPr/>
        </p:nvGrpSpPr>
        <p:grpSpPr>
          <a:xfrm>
            <a:off x="2114883" y="5198279"/>
            <a:ext cx="8842752" cy="7845189"/>
            <a:chOff x="0" y="0"/>
            <a:chExt cx="8842751" cy="7845187"/>
          </a:xfrm>
        </p:grpSpPr>
        <p:grpSp>
          <p:nvGrpSpPr>
            <p:cNvPr id="821" name="Group"/>
            <p:cNvGrpSpPr/>
            <p:nvPr/>
          </p:nvGrpSpPr>
          <p:grpSpPr>
            <a:xfrm>
              <a:off x="0" y="0"/>
              <a:ext cx="8842752" cy="7845188"/>
              <a:chOff x="0" y="0"/>
              <a:chExt cx="8842751" cy="7845187"/>
            </a:xfrm>
          </p:grpSpPr>
          <p:sp>
            <p:nvSpPr>
              <p:cNvPr id="782" name="List"/>
              <p:cNvSpPr txBox="1"/>
              <p:nvPr/>
            </p:nvSpPr>
            <p:spPr>
              <a:xfrm>
                <a:off x="3804535" y="-1"/>
                <a:ext cx="1233679" cy="1054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6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  <p:sp>
            <p:nvSpPr>
              <p:cNvPr id="783" name="Rectangle"/>
              <p:cNvSpPr/>
              <p:nvPr/>
            </p:nvSpPr>
            <p:spPr>
              <a:xfrm>
                <a:off x="138920" y="1327306"/>
                <a:ext cx="6206113" cy="145403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84" name="double"/>
              <p:cNvSpPr txBox="1"/>
              <p:nvPr/>
            </p:nvSpPr>
            <p:spPr>
              <a:xfrm>
                <a:off x="6977911" y="1758491"/>
                <a:ext cx="1340675" cy="60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785" name="Rounded Rectangle"/>
              <p:cNvSpPr/>
              <p:nvPr/>
            </p:nvSpPr>
            <p:spPr>
              <a:xfrm>
                <a:off x="0" y="1177352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86" name="Line"/>
              <p:cNvSpPr/>
              <p:nvPr/>
            </p:nvSpPr>
            <p:spPr>
              <a:xfrm flipV="1">
                <a:off x="2210646" y="1305832"/>
                <a:ext cx="1" cy="147118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87" name="Line"/>
              <p:cNvSpPr/>
              <p:nvPr/>
            </p:nvSpPr>
            <p:spPr>
              <a:xfrm flipV="1">
                <a:off x="4268970" y="1314481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88" name="1"/>
              <p:cNvSpPr txBox="1"/>
              <p:nvPr/>
            </p:nvSpPr>
            <p:spPr>
              <a:xfrm>
                <a:off x="137184" y="1745666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789" name="2"/>
              <p:cNvSpPr txBox="1"/>
              <p:nvPr/>
            </p:nvSpPr>
            <p:spPr>
              <a:xfrm>
                <a:off x="2220386" y="1745666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790" name="3"/>
              <p:cNvSpPr txBox="1"/>
              <p:nvPr/>
            </p:nvSpPr>
            <p:spPr>
              <a:xfrm>
                <a:off x="4268971" y="1745666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791" name="Rounded Rectangle"/>
              <p:cNvSpPr/>
              <p:nvPr/>
            </p:nvSpPr>
            <p:spPr>
              <a:xfrm>
                <a:off x="0" y="4638711"/>
                <a:ext cx="8842752" cy="3206477"/>
              </a:xfrm>
              <a:prstGeom prst="roundRect">
                <a:avLst>
                  <a:gd name="adj" fmla="val 8125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92" name="Rounded Rectangle"/>
              <p:cNvSpPr/>
              <p:nvPr/>
            </p:nvSpPr>
            <p:spPr>
              <a:xfrm>
                <a:off x="0" y="2905879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93" name="Rectangle"/>
              <p:cNvSpPr/>
              <p:nvPr/>
            </p:nvSpPr>
            <p:spPr>
              <a:xfrm>
                <a:off x="130345" y="3043008"/>
                <a:ext cx="6223263" cy="1454034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94" name="Line"/>
              <p:cNvSpPr/>
              <p:nvPr/>
            </p:nvSpPr>
            <p:spPr>
              <a:xfrm flipV="1">
                <a:off x="2210646" y="3034359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95" name="Line"/>
              <p:cNvSpPr/>
              <p:nvPr/>
            </p:nvSpPr>
            <p:spPr>
              <a:xfrm flipV="1">
                <a:off x="4268971" y="3043008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96" name="character"/>
              <p:cNvSpPr txBox="1"/>
              <p:nvPr/>
            </p:nvSpPr>
            <p:spPr>
              <a:xfrm>
                <a:off x="6757968" y="3474193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797" name="&quot;one&quot;"/>
              <p:cNvSpPr txBox="1"/>
              <p:nvPr/>
            </p:nvSpPr>
            <p:spPr>
              <a:xfrm>
                <a:off x="137184" y="3474193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"one"</a:t>
                </a:r>
              </a:p>
            </p:txBody>
          </p:sp>
          <p:sp>
            <p:nvSpPr>
              <p:cNvPr id="798" name="&quot;two&quot;"/>
              <p:cNvSpPr txBox="1"/>
              <p:nvPr/>
            </p:nvSpPr>
            <p:spPr>
              <a:xfrm>
                <a:off x="2220386" y="3474193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799" name="&quot;three&quot;"/>
              <p:cNvSpPr txBox="1"/>
              <p:nvPr/>
            </p:nvSpPr>
            <p:spPr>
              <a:xfrm>
                <a:off x="4268971" y="3474193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"three"</a:t>
                </a:r>
              </a:p>
            </p:txBody>
          </p:sp>
          <p:grpSp>
            <p:nvGrpSpPr>
              <p:cNvPr id="819" name="Group"/>
              <p:cNvGrpSpPr/>
              <p:nvPr/>
            </p:nvGrpSpPr>
            <p:grpSpPr>
              <a:xfrm>
                <a:off x="191034" y="4780183"/>
                <a:ext cx="5009375" cy="2947167"/>
                <a:chOff x="0" y="0"/>
                <a:chExt cx="5009374" cy="2947166"/>
              </a:xfrm>
            </p:grpSpPr>
            <p:grpSp>
              <p:nvGrpSpPr>
                <p:cNvPr id="803" name="Group"/>
                <p:cNvGrpSpPr/>
                <p:nvPr/>
              </p:nvGrpSpPr>
              <p:grpSpPr>
                <a:xfrm>
                  <a:off x="0" y="0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800" name="Rectangle"/>
                  <p:cNvSpPr/>
                  <p:nvPr/>
                </p:nvSpPr>
                <p:spPr>
                  <a:xfrm>
                    <a:off x="78697" y="87387"/>
                    <a:ext cx="1177943" cy="823704"/>
                  </a:xfrm>
                  <a:prstGeom prst="rect">
                    <a:avLst/>
                  </a:prstGeom>
                  <a:solidFill>
                    <a:srgbClr val="9BBC7C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801" name="double"/>
                  <p:cNvSpPr txBox="1"/>
                  <p:nvPr/>
                </p:nvSpPr>
                <p:spPr>
                  <a:xfrm>
                    <a:off x="1461678" y="319497"/>
                    <a:ext cx="759486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9CBE7E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double</a:t>
                    </a:r>
                  </a:p>
                </p:txBody>
              </p:sp>
              <p:sp>
                <p:nvSpPr>
                  <p:cNvPr id="802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808" name="Group"/>
                <p:cNvGrpSpPr/>
                <p:nvPr/>
              </p:nvGrpSpPr>
              <p:grpSpPr>
                <a:xfrm>
                  <a:off x="0" y="1963282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804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805" name="Rectangle"/>
                  <p:cNvSpPr/>
                  <p:nvPr/>
                </p:nvSpPr>
                <p:spPr>
                  <a:xfrm>
                    <a:off x="78697" y="82509"/>
                    <a:ext cx="1182801" cy="823703"/>
                  </a:xfrm>
                  <a:prstGeom prst="rect">
                    <a:avLst/>
                  </a:prstGeom>
                  <a:solidFill>
                    <a:srgbClr val="C0C0C0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806" name="logical"/>
                  <p:cNvSpPr txBox="1"/>
                  <p:nvPr/>
                </p:nvSpPr>
                <p:spPr>
                  <a:xfrm>
                    <a:off x="1484387" y="326773"/>
                    <a:ext cx="714068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C0C0C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logical</a:t>
                    </a:r>
                  </a:p>
                </p:txBody>
              </p:sp>
              <p:sp>
                <p:nvSpPr>
                  <p:cNvPr id="807" name="FALSE"/>
                  <p:cNvSpPr txBox="1"/>
                  <p:nvPr/>
                </p:nvSpPr>
                <p:spPr>
                  <a:xfrm>
                    <a:off x="73839" y="326773"/>
                    <a:ext cx="11574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FALSE</a:t>
                    </a:r>
                  </a:p>
                </p:txBody>
              </p:sp>
            </p:grpSp>
            <p:grpSp>
              <p:nvGrpSpPr>
                <p:cNvPr id="818" name="Group"/>
                <p:cNvGrpSpPr/>
                <p:nvPr/>
              </p:nvGrpSpPr>
              <p:grpSpPr>
                <a:xfrm>
                  <a:off x="0" y="981641"/>
                  <a:ext cx="5009375" cy="983885"/>
                  <a:chOff x="0" y="0"/>
                  <a:chExt cx="5009374" cy="983884"/>
                </a:xfrm>
              </p:grpSpPr>
              <p:sp>
                <p:nvSpPr>
                  <p:cNvPr id="809" name="Rounded Rectangle"/>
                  <p:cNvSpPr/>
                  <p:nvPr/>
                </p:nvSpPr>
                <p:spPr>
                  <a:xfrm>
                    <a:off x="0" y="0"/>
                    <a:ext cx="5009375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grpSp>
                <p:nvGrpSpPr>
                  <p:cNvPr id="817" name="Group"/>
                  <p:cNvGrpSpPr/>
                  <p:nvPr/>
                </p:nvGrpSpPr>
                <p:grpSpPr>
                  <a:xfrm>
                    <a:off x="73839" y="72783"/>
                    <a:ext cx="4763197" cy="838318"/>
                    <a:chOff x="0" y="0"/>
                    <a:chExt cx="4763195" cy="838317"/>
                  </a:xfrm>
                </p:grpSpPr>
                <p:sp>
                  <p:nvSpPr>
                    <p:cNvPr id="810" name="Rectangle"/>
                    <p:cNvSpPr/>
                    <p:nvPr/>
                  </p:nvSpPr>
                  <p:spPr>
                    <a:xfrm>
                      <a:off x="0" y="4899"/>
                      <a:ext cx="3525447" cy="823703"/>
                    </a:xfrm>
                    <a:prstGeom prst="rect">
                      <a:avLst/>
                    </a:prstGeom>
                    <a:solidFill>
                      <a:srgbClr val="78AAD6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40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811" name="Line"/>
                    <p:cNvSpPr/>
                    <p:nvPr/>
                  </p:nvSpPr>
                  <p:spPr>
                    <a:xfrm flipV="1">
                      <a:off x="1178480" y="0"/>
                      <a:ext cx="1" cy="833418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812" name="Line"/>
                    <p:cNvSpPr/>
                    <p:nvPr/>
                  </p:nvSpPr>
                  <p:spPr>
                    <a:xfrm flipV="1">
                      <a:off x="2344511" y="4899"/>
                      <a:ext cx="1" cy="833419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813" name="character"/>
                    <p:cNvSpPr txBox="1"/>
                    <p:nvPr/>
                  </p:nvSpPr>
                  <p:spPr>
                    <a:xfrm>
                      <a:off x="3713207" y="249163"/>
                      <a:ext cx="1049989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000">
                          <a:solidFill>
                            <a:srgbClr val="78AAD6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character</a:t>
                      </a:r>
                    </a:p>
                  </p:txBody>
                </p:sp>
                <p:sp>
                  <p:nvSpPr>
                    <p:cNvPr id="814" name="&quot;1&quot;"/>
                    <p:cNvSpPr txBox="1"/>
                    <p:nvPr/>
                  </p:nvSpPr>
                  <p:spPr>
                    <a:xfrm>
                      <a:off x="3874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"1"</a:t>
                      </a:r>
                    </a:p>
                  </p:txBody>
                </p:sp>
                <p:sp>
                  <p:nvSpPr>
                    <p:cNvPr id="815" name="&quot;two&quot;"/>
                    <p:cNvSpPr txBox="1"/>
                    <p:nvPr/>
                  </p:nvSpPr>
                  <p:spPr>
                    <a:xfrm>
                      <a:off x="1183997" y="249163"/>
                      <a:ext cx="11574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"two"</a:t>
                      </a:r>
                    </a:p>
                  </p:txBody>
                </p:sp>
                <p:sp>
                  <p:nvSpPr>
                    <p:cNvPr id="816" name="&quot;FALSE&quot;"/>
                    <p:cNvSpPr txBox="1"/>
                    <p:nvPr/>
                  </p:nvSpPr>
                  <p:spPr>
                    <a:xfrm>
                      <a:off x="2344510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"FALSE"</a:t>
                      </a:r>
                    </a:p>
                  </p:txBody>
                </p:sp>
              </p:grpSp>
            </p:grpSp>
          </p:grpSp>
          <p:sp>
            <p:nvSpPr>
              <p:cNvPr id="820" name="list"/>
              <p:cNvSpPr txBox="1"/>
              <p:nvPr/>
            </p:nvSpPr>
            <p:spPr>
              <a:xfrm>
                <a:off x="5796757" y="5949360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</p:grpSp>
        <p:sp>
          <p:nvSpPr>
            <p:cNvPr id="822" name="1"/>
            <p:cNvSpPr txBox="1"/>
            <p:nvPr/>
          </p:nvSpPr>
          <p:spPr>
            <a:xfrm>
              <a:off x="254293" y="5136417"/>
              <a:ext cx="1175051" cy="344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7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824" name="?"/>
          <p:cNvSpPr txBox="1"/>
          <p:nvPr/>
        </p:nvSpPr>
        <p:spPr>
          <a:xfrm>
            <a:off x="11570765" y="7244825"/>
            <a:ext cx="65405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creen Shot 2017-07-25 at 2.23.34 PM.png" descr="Screen Shot 2017-07-25 at 2.23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3328" y="7374787"/>
            <a:ext cx="16952109" cy="648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7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29" name="Yes.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Yes.</a:t>
            </a:r>
          </a:p>
        </p:txBody>
      </p:sp>
      <p:sp>
        <p:nvSpPr>
          <p:cNvPr id="830" name="Rectangle"/>
          <p:cNvSpPr/>
          <p:nvPr/>
        </p:nvSpPr>
        <p:spPr>
          <a:xfrm>
            <a:off x="4145705" y="3173273"/>
            <a:ext cx="16127355" cy="4905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1" name="tibble(…"/>
          <p:cNvSpPr txBox="1"/>
          <p:nvPr/>
        </p:nvSpPr>
        <p:spPr>
          <a:xfrm>
            <a:off x="4510425" y="3543251"/>
            <a:ext cx="15547486" cy="429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tibble(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num = c(1, 2, 3),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cha = c("one", "two", "three"),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  listcol = </a:t>
            </a:r>
            <a:r>
              <a:rPr>
                <a:solidFill>
                  <a:schemeClr val="accent1"/>
                </a:solidFill>
              </a:rPr>
              <a:t>list(1, c("1", "two", "FALSE"), FALSE)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nesting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nesting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7" name="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nest()</a:t>
            </a:r>
          </a:p>
        </p:txBody>
      </p:sp>
      <p:sp>
        <p:nvSpPr>
          <p:cNvPr id="838" name="Rectangle"/>
          <p:cNvSpPr/>
          <p:nvPr/>
        </p:nvSpPr>
        <p:spPr>
          <a:xfrm>
            <a:off x="3365789" y="4598509"/>
            <a:ext cx="1763990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9" name="nest(data,.key = &quot;data&quot;)"/>
          <p:cNvSpPr txBox="1"/>
          <p:nvPr/>
        </p:nvSpPr>
        <p:spPr>
          <a:xfrm>
            <a:off x="3680926" y="4968486"/>
            <a:ext cx="1626664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nest(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data,.key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"data"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40" name="Nest rows into a list column by group."/>
          <p:cNvSpPr txBox="1"/>
          <p:nvPr/>
        </p:nvSpPr>
        <p:spPr>
          <a:xfrm>
            <a:off x="3359439" y="2711902"/>
            <a:ext cx="17652604" cy="1781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Nest rows into a list column by group.</a:t>
            </a:r>
          </a:p>
        </p:txBody>
      </p:sp>
      <p:sp>
        <p:nvSpPr>
          <p:cNvPr id="841" name="A grouped data frame"/>
          <p:cNvSpPr/>
          <p:nvPr/>
        </p:nvSpPr>
        <p:spPr>
          <a:xfrm>
            <a:off x="3294585" y="5839090"/>
            <a:ext cx="3936207" cy="4595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25" y="0"/>
                </a:moveTo>
                <a:lnTo>
                  <a:pt x="15330" y="6678"/>
                </a:lnTo>
                <a:lnTo>
                  <a:pt x="2372" y="6678"/>
                </a:lnTo>
                <a:cubicBezTo>
                  <a:pt x="1062" y="6678"/>
                  <a:pt x="0" y="7587"/>
                  <a:pt x="0" y="8709"/>
                </a:cubicBezTo>
                <a:lnTo>
                  <a:pt x="0" y="19569"/>
                </a:lnTo>
                <a:cubicBezTo>
                  <a:pt x="0" y="20691"/>
                  <a:pt x="1062" y="21600"/>
                  <a:pt x="2372" y="21600"/>
                </a:cubicBezTo>
                <a:lnTo>
                  <a:pt x="19228" y="21600"/>
                </a:lnTo>
                <a:cubicBezTo>
                  <a:pt x="20538" y="21600"/>
                  <a:pt x="21600" y="20691"/>
                  <a:pt x="21600" y="19569"/>
                </a:cubicBezTo>
                <a:lnTo>
                  <a:pt x="21600" y="8709"/>
                </a:lnTo>
                <a:cubicBezTo>
                  <a:pt x="21600" y="7587"/>
                  <a:pt x="20538" y="6678"/>
                  <a:pt x="19228" y="6678"/>
                </a:cubicBezTo>
                <a:lnTo>
                  <a:pt x="16722" y="6678"/>
                </a:lnTo>
                <a:lnTo>
                  <a:pt x="16025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grouped data frame</a:t>
            </a:r>
          </a:p>
        </p:txBody>
      </p:sp>
      <p:sp>
        <p:nvSpPr>
          <p:cNvPr id="842" name="name for the new list column"/>
          <p:cNvSpPr/>
          <p:nvPr/>
        </p:nvSpPr>
        <p:spPr>
          <a:xfrm>
            <a:off x="7620000" y="5991093"/>
            <a:ext cx="5503069" cy="4443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36" y="0"/>
                </a:moveTo>
                <a:lnTo>
                  <a:pt x="12338" y="6167"/>
                </a:lnTo>
                <a:lnTo>
                  <a:pt x="1696" y="6167"/>
                </a:lnTo>
                <a:cubicBezTo>
                  <a:pt x="760" y="6167"/>
                  <a:pt x="0" y="7108"/>
                  <a:pt x="0" y="8268"/>
                </a:cubicBezTo>
                <a:lnTo>
                  <a:pt x="0" y="19499"/>
                </a:lnTo>
                <a:cubicBezTo>
                  <a:pt x="0" y="20659"/>
                  <a:pt x="760" y="21600"/>
                  <a:pt x="1696" y="21600"/>
                </a:cubicBezTo>
                <a:lnTo>
                  <a:pt x="19904" y="21600"/>
                </a:lnTo>
                <a:cubicBezTo>
                  <a:pt x="20840" y="21600"/>
                  <a:pt x="21600" y="20659"/>
                  <a:pt x="21600" y="19499"/>
                </a:cubicBezTo>
                <a:lnTo>
                  <a:pt x="21600" y="8268"/>
                </a:lnTo>
                <a:cubicBezTo>
                  <a:pt x="21600" y="7108"/>
                  <a:pt x="20840" y="6167"/>
                  <a:pt x="19904" y="6167"/>
                </a:cubicBezTo>
                <a:lnTo>
                  <a:pt x="13334" y="6167"/>
                </a:lnTo>
                <a:lnTo>
                  <a:pt x="12836" y="0"/>
                </a:ln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 for the new list column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846" name="pdf-nest-2.pdf" descr="pdf-nest-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71403" y="6123593"/>
            <a:ext cx="12391949" cy="7339029"/>
          </a:xfrm>
          <a:prstGeom prst="rect">
            <a:avLst/>
          </a:prstGeom>
          <a:ln w="12700">
            <a:miter lim="400000"/>
          </a:ln>
        </p:spPr>
      </p:pic>
      <p:sp>
        <p:nvSpPr>
          <p:cNvPr id="847" name="nest()"/>
          <p:cNvSpPr txBox="1"/>
          <p:nvPr/>
        </p:nvSpPr>
        <p:spPr>
          <a:xfrm>
            <a:off x="4007752" y="-232757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nest()</a:t>
            </a:r>
          </a:p>
        </p:txBody>
      </p:sp>
      <p:sp>
        <p:nvSpPr>
          <p:cNvPr id="848" name="Places grouped cases into a list column."/>
          <p:cNvSpPr txBox="1"/>
          <p:nvPr/>
        </p:nvSpPr>
        <p:spPr>
          <a:xfrm>
            <a:off x="5224894" y="1489253"/>
            <a:ext cx="12745279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Places grouped cases into a list column.</a:t>
            </a:r>
          </a:p>
        </p:txBody>
      </p:sp>
      <p:sp>
        <p:nvSpPr>
          <p:cNvPr id="849" name="Rectangle"/>
          <p:cNvSpPr/>
          <p:nvPr/>
        </p:nvSpPr>
        <p:spPr>
          <a:xfrm>
            <a:off x="5226311" y="2901069"/>
            <a:ext cx="13931379" cy="327067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0" name="gapminder %&gt;%…"/>
          <p:cNvSpPr txBox="1"/>
          <p:nvPr/>
        </p:nvSpPr>
        <p:spPr>
          <a:xfrm>
            <a:off x="5369868" y="3271047"/>
            <a:ext cx="13644265" cy="2831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 defTabSz="549148">
              <a:spcBef>
                <a:spcPts val="14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 defTabSz="549148">
              <a:spcBef>
                <a:spcPts val="14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4" name="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nest()</a:t>
            </a:r>
          </a:p>
        </p:txBody>
      </p:sp>
      <p:sp>
        <p:nvSpPr>
          <p:cNvPr id="855" name="Rectangle"/>
          <p:cNvSpPr/>
          <p:nvPr/>
        </p:nvSpPr>
        <p:spPr>
          <a:xfrm>
            <a:off x="3365789" y="2350609"/>
            <a:ext cx="17639904" cy="31116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6" name="residuals %&gt;%…"/>
          <p:cNvSpPr txBox="1"/>
          <p:nvPr/>
        </p:nvSpPr>
        <p:spPr>
          <a:xfrm>
            <a:off x="3680926" y="2403086"/>
            <a:ext cx="16641051" cy="3222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residuals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</a:t>
            </a:r>
          </a:p>
        </p:txBody>
      </p:sp>
      <p:graphicFrame>
        <p:nvGraphicFramePr>
          <p:cNvPr id="857" name="Table"/>
          <p:cNvGraphicFramePr/>
          <p:nvPr/>
        </p:nvGraphicFramePr>
        <p:xfrm>
          <a:off x="3398142" y="5941522"/>
          <a:ext cx="4570782" cy="2722372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652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-4.9808590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-3.4392331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-2.3466072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-1.1809814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1.2626445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3.7722704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6.3208963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7.9625221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8.2831480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3.6227739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-7.2726002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Swaziland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-12.0039744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-5.6200256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-3.2788998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-1.0307739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1.0163520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3.6574779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5.2386037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5.9757296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5.2778555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0.8589814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-4.7008928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-5.4437669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Zambia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-1.9506410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-6.7702436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-4.2871387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-1.9330338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0.1690711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2.2741760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4.7782809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7.9323858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10.3854907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8.8765956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-4.2262995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Zimbabwe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-10.5811946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1"/>
                  </a:ext>
                </a:extLst>
              </a:tr>
            </a:tbl>
          </a:graphicData>
        </a:graphic>
      </p:graphicFrame>
      <p:graphicFrame>
        <p:nvGraphicFramePr>
          <p:cNvPr id="858" name="Table"/>
          <p:cNvGraphicFramePr/>
          <p:nvPr/>
        </p:nvGraphicFramePr>
        <p:xfrm>
          <a:off x="11661998" y="5941522"/>
          <a:ext cx="9385471" cy="155495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583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2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2990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Botswana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Lesotho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320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Rwanda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59" name="Table"/>
          <p:cNvGraphicFramePr/>
          <p:nvPr/>
        </p:nvGraphicFramePr>
        <p:xfrm>
          <a:off x="17307379" y="7321478"/>
          <a:ext cx="2768137" cy="425210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-5.3071154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-3.6144580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-2.0158007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-0.5411434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1.8815140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4.8731713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6.7348287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8.5694860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7.3891434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-3.1031993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-9.3285420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-5.5378846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860" name="Table"/>
          <p:cNvGraphicFramePr/>
          <p:nvPr/>
        </p:nvGraphicFramePr>
        <p:xfrm>
          <a:off x="17307379" y="12129973"/>
          <a:ext cx="2768137" cy="425210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-5.2410256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-2.8098543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-0.5876830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-0.3205117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0.4766597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2.4398310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4.8320023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6.4561737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8.4833450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3.8785163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-7.5643124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-10.0431410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861" name="Table"/>
          <p:cNvGraphicFramePr/>
          <p:nvPr/>
        </p:nvGraphicFramePr>
        <p:xfrm>
          <a:off x="17307379" y="16898239"/>
          <a:ext cx="2768137" cy="4838125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106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085"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.resid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-2.7419487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1957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-1.0127914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0.7163660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1967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2.0455233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2.7746807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1977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3.4038380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4.8509953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1987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2.8821527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-17.3096900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1997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-4.5925326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2002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2.9626247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0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2007</a:t>
                      </a:r>
                    </a:p>
                  </a:txBody>
                  <a:tcPr marL="0" marR="0" marT="0" marB="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6.0207821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62" name="Arrow"/>
          <p:cNvSpPr/>
          <p:nvPr/>
        </p:nvSpPr>
        <p:spPr>
          <a:xfrm>
            <a:off x="8830572" y="8410969"/>
            <a:ext cx="1969780" cy="1270001"/>
          </a:xfrm>
          <a:prstGeom prst="rightArrow">
            <a:avLst>
              <a:gd name="adj1" fmla="val 44778"/>
              <a:gd name="adj2" fmla="val 64000"/>
            </a:avLst>
          </a:prstGeom>
          <a:solidFill>
            <a:srgbClr val="78AAD6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866" name="pdf-nest.pdf" descr="pdf-nes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24392" y="263421"/>
            <a:ext cx="13535216" cy="13296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506" name="How has life expectancy changed since 1952?…"/>
          <p:cNvSpPr txBox="1">
            <a:spLocks noGrp="1"/>
          </p:cNvSpPr>
          <p:nvPr>
            <p:ph type="body" idx="4294967295"/>
          </p:nvPr>
        </p:nvSpPr>
        <p:spPr>
          <a:xfrm>
            <a:off x="884398" y="2261863"/>
            <a:ext cx="22615205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has life expectancy changed since 1952?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Make a line plot of </a:t>
            </a:r>
            <a:r>
              <a:rPr b="1"/>
              <a:t>lifeExp</a:t>
            </a:r>
            <a:r>
              <a:t> vs. </a:t>
            </a:r>
            <a:r>
              <a:rPr b="1"/>
              <a:t>year </a:t>
            </a:r>
            <a:r>
              <a:t>grouped by </a:t>
            </a:r>
            <a:r>
              <a:rPr b="1"/>
              <a:t>country</a:t>
            </a:r>
            <a:r>
              <a:t>.  Set alpha to 0.2, to see the results better.</a:t>
            </a:r>
          </a:p>
        </p:txBody>
      </p:sp>
      <p:pic>
        <p:nvPicPr>
          <p:cNvPr id="50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5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07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869" name="Rectangle"/>
          <p:cNvSpPr/>
          <p:nvPr/>
        </p:nvSpPr>
        <p:spPr>
          <a:xfrm>
            <a:off x="1089339" y="1384338"/>
            <a:ext cx="22205323" cy="1094732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0" name="gapminder %&gt;%…"/>
          <p:cNvSpPr txBox="1"/>
          <p:nvPr/>
        </p:nvSpPr>
        <p:spPr>
          <a:xfrm>
            <a:off x="1232896" y="1754315"/>
            <a:ext cx="21895127" cy="10438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</a:t>
            </a:r>
          </a:p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 %&gt;%</a:t>
            </a:r>
          </a:p>
          <a:p>
            <a:pPr algn="l" defTabSz="490727">
              <a:spcBef>
                <a:spcPts val="8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490727">
              <a:spcBef>
                <a:spcPts val="8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Apply model to each table in the column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 mutate(model = map(function(df)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lm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lifeExp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~ year, data = df)) %&gt;%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4200" dirty="0">
              <a:latin typeface="Courier New" panose="02070309020205020404" pitchFamily="49" charset="0"/>
              <a:ea typeface="Monaco"/>
              <a:cs typeface="Courier New" panose="02070309020205020404" pitchFamily="49" charset="0"/>
              <a:sym typeface="Monaco"/>
            </a:endParaRPr>
          </a:p>
          <a:p>
            <a:pPr algn="l" defTabSz="490727">
              <a:spcBef>
                <a:spcPts val="800"/>
              </a:spcBef>
              <a:defRPr sz="504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# Extract coefficients and save in coefficient column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 mutate(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coefficent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=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map_dbl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(function(df) tidy(df)$estimate[2]) %&gt;%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4200" dirty="0">
              <a:latin typeface="Courier New" panose="02070309020205020404" pitchFamily="49" charset="0"/>
              <a:ea typeface="Monaco"/>
              <a:cs typeface="Courier New" panose="02070309020205020404" pitchFamily="49" charset="0"/>
              <a:sym typeface="Monaco"/>
            </a:endParaRPr>
          </a:p>
          <a:p>
            <a:pPr algn="l" defTabSz="490727">
              <a:spcBef>
                <a:spcPts val="800"/>
              </a:spcBef>
              <a:defRPr sz="504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# Extract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adj.r.squares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and save in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adj_r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column</a:t>
            </a:r>
          </a:p>
          <a:p>
            <a:pPr algn="l" defTabSz="490727">
              <a:spcBef>
                <a:spcPts val="800"/>
              </a:spcBef>
              <a:defRPr sz="504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 mutate(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adj_r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 = 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map_dbl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(function(df) glance(df)$</a:t>
            </a:r>
            <a:r>
              <a:rPr sz="4200" dirty="0" err="1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adj.r.squared</a:t>
            </a:r>
            <a:r>
              <a:rPr sz="4200" dirty="0">
                <a:latin typeface="Courier New" panose="02070309020205020404" pitchFamily="49" charset="0"/>
                <a:ea typeface="Monaco"/>
                <a:cs typeface="Courier New" panose="02070309020205020404" pitchFamily="49" charset="0"/>
                <a:sym typeface="Monaco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873" name="Screen Shot 2017-07-25 at 3.49.09 PM.png" descr="Screen Shot 2017-07-25 at 3.49.09 PM.png"/>
          <p:cNvPicPr>
            <a:picLocks noChangeAspect="1"/>
          </p:cNvPicPr>
          <p:nvPr/>
        </p:nvPicPr>
        <p:blipFill>
          <a:blip r:embed="rId3">
            <a:extLst/>
          </a:blip>
          <a:srcRect t="5775"/>
          <a:stretch>
            <a:fillRect/>
          </a:stretch>
        </p:blipFill>
        <p:spPr>
          <a:xfrm>
            <a:off x="977900" y="5254744"/>
            <a:ext cx="22428352" cy="9331156"/>
          </a:xfrm>
          <a:prstGeom prst="rect">
            <a:avLst/>
          </a:prstGeom>
          <a:ln w="12700">
            <a:miter lim="400000"/>
          </a:ln>
        </p:spPr>
      </p:pic>
      <p:sp>
        <p:nvSpPr>
          <p:cNvPr id="874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5" name="gapminder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878" name="Screen Shot 2017-07-25 at 3.45.42 PM.png" descr="Screen Shot 2017-07-25 at 3.45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6719" y="4575947"/>
            <a:ext cx="20550562" cy="9196377"/>
          </a:xfrm>
          <a:prstGeom prst="rect">
            <a:avLst/>
          </a:prstGeom>
          <a:ln w="12700">
            <a:miter lim="400000"/>
          </a:ln>
        </p:spPr>
      </p:pic>
      <p:sp>
        <p:nvSpPr>
          <p:cNvPr id="879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0" name="master &lt;- gapminder %&gt;%…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883" name="Screen Shot 2017-07-25 at 3.45.42 PM.png" descr="Screen Shot 2017-07-25 at 3.45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6719" y="4575947"/>
            <a:ext cx="20550562" cy="9196377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5" name="master$data[[1]]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master$data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[[1]]</a:t>
            </a:r>
          </a:p>
        </p:txBody>
      </p:sp>
      <p:pic>
        <p:nvPicPr>
          <p:cNvPr id="886" name="Screen Shot 2017-07-25 at 3.46.53 PM.png" descr="Screen Shot 2017-07-25 at 3.46.5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15503" y="2250302"/>
            <a:ext cx="12624647" cy="554791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762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887" name="Shape"/>
          <p:cNvSpPr/>
          <p:nvPr/>
        </p:nvSpPr>
        <p:spPr>
          <a:xfrm>
            <a:off x="9126793" y="2238949"/>
            <a:ext cx="2345693" cy="5595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" y="15020"/>
                </a:moveTo>
                <a:lnTo>
                  <a:pt x="21600" y="0"/>
                </a:lnTo>
                <a:lnTo>
                  <a:pt x="21575" y="21600"/>
                </a:lnTo>
                <a:lnTo>
                  <a:pt x="0" y="17708"/>
                </a:lnTo>
                <a:lnTo>
                  <a:pt x="126" y="15020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8" name="Rectangle"/>
          <p:cNvSpPr/>
          <p:nvPr/>
        </p:nvSpPr>
        <p:spPr>
          <a:xfrm>
            <a:off x="9125918" y="6140517"/>
            <a:ext cx="1803358" cy="641883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891" name="Screen Shot 2017-07-25 at 3.52.55 PM.png" descr="Screen Shot 2017-07-25 at 3.52.55 PM.png"/>
          <p:cNvPicPr>
            <a:picLocks noChangeAspect="1"/>
          </p:cNvPicPr>
          <p:nvPr/>
        </p:nvPicPr>
        <p:blipFill>
          <a:blip r:embed="rId3">
            <a:extLst/>
          </a:blip>
          <a:srcRect t="4837"/>
          <a:stretch>
            <a:fillRect/>
          </a:stretch>
        </p:blipFill>
        <p:spPr>
          <a:xfrm>
            <a:off x="1071562" y="5233464"/>
            <a:ext cx="22240907" cy="9383257"/>
          </a:xfrm>
          <a:prstGeom prst="rect">
            <a:avLst/>
          </a:prstGeom>
          <a:ln w="12700">
            <a:miter lim="400000"/>
          </a:ln>
        </p:spPr>
      </p:pic>
      <p:sp>
        <p:nvSpPr>
          <p:cNvPr id="892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3" name="fit_model &lt;- function(df) lm(lifeExp ~ year, data = df)…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function(df)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df)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&lt;- master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mutate(model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map(data,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fit_model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896" name="Group"/>
          <p:cNvGrpSpPr/>
          <p:nvPr/>
        </p:nvGrpSpPr>
        <p:grpSpPr>
          <a:xfrm>
            <a:off x="4588543" y="4619263"/>
            <a:ext cx="4929559" cy="4093382"/>
            <a:chOff x="0" y="0"/>
            <a:chExt cx="4929558" cy="4093381"/>
          </a:xfrm>
        </p:grpSpPr>
        <p:sp>
          <p:nvSpPr>
            <p:cNvPr id="894" name="Line"/>
            <p:cNvSpPr/>
            <p:nvPr/>
          </p:nvSpPr>
          <p:spPr>
            <a:xfrm rot="10800000">
              <a:off x="3436277" y="0"/>
              <a:ext cx="1493282" cy="409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145" y="0"/>
                  </a:moveTo>
                  <a:cubicBezTo>
                    <a:pt x="12790" y="1511"/>
                    <a:pt x="21385" y="5816"/>
                    <a:pt x="21492" y="10692"/>
                  </a:cubicBezTo>
                  <a:cubicBezTo>
                    <a:pt x="21600" y="15659"/>
                    <a:pt x="12896" y="20077"/>
                    <a:pt x="0" y="21600"/>
                  </a:cubicBezTo>
                </a:path>
              </a:pathLst>
            </a:custGeom>
            <a:noFill/>
            <a:ln w="1651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5" name="map() takes a list"/>
            <p:cNvSpPr txBox="1"/>
            <p:nvPr/>
          </p:nvSpPr>
          <p:spPr>
            <a:xfrm>
              <a:off x="0" y="2083753"/>
              <a:ext cx="3775163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map() takes a list</a:t>
              </a:r>
            </a:p>
          </p:txBody>
        </p:sp>
      </p:grpSp>
      <p:grpSp>
        <p:nvGrpSpPr>
          <p:cNvPr id="899" name="Group"/>
          <p:cNvGrpSpPr/>
          <p:nvPr/>
        </p:nvGrpSpPr>
        <p:grpSpPr>
          <a:xfrm>
            <a:off x="14567174" y="4618955"/>
            <a:ext cx="5665644" cy="4093383"/>
            <a:chOff x="0" y="0"/>
            <a:chExt cx="5665643" cy="4093381"/>
          </a:xfrm>
        </p:grpSpPr>
        <p:sp>
          <p:nvSpPr>
            <p:cNvPr id="897" name="Line"/>
            <p:cNvSpPr/>
            <p:nvPr/>
          </p:nvSpPr>
          <p:spPr>
            <a:xfrm>
              <a:off x="0" y="0"/>
              <a:ext cx="1493281" cy="409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145" y="0"/>
                  </a:moveTo>
                  <a:cubicBezTo>
                    <a:pt x="12790" y="1511"/>
                    <a:pt x="21385" y="5816"/>
                    <a:pt x="21492" y="10692"/>
                  </a:cubicBezTo>
                  <a:cubicBezTo>
                    <a:pt x="21600" y="15659"/>
                    <a:pt x="12896" y="20077"/>
                    <a:pt x="0" y="21600"/>
                  </a:cubicBezTo>
                </a:path>
              </a:pathLst>
            </a:custGeom>
            <a:noFill/>
            <a:ln w="190500" cap="flat">
              <a:solidFill>
                <a:srgbClr val="9AB57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8" name="…and returns a list"/>
            <p:cNvSpPr txBox="1"/>
            <p:nvPr/>
          </p:nvSpPr>
          <p:spPr>
            <a:xfrm>
              <a:off x="1404551" y="2079256"/>
              <a:ext cx="4261093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rgbClr val="9AB57C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…and returns a list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" grpId="1" animBg="1" advAuto="0"/>
      <p:bldP spid="899" grpId="2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02" name="Screen Shot 2017-07-25 at 3.52.55 PM.png" descr="Screen Shot 2017-07-25 at 3.52.55 PM.png"/>
          <p:cNvPicPr>
            <a:picLocks noChangeAspect="1"/>
          </p:cNvPicPr>
          <p:nvPr/>
        </p:nvPicPr>
        <p:blipFill>
          <a:blip r:embed="rId3">
            <a:extLst/>
          </a:blip>
          <a:srcRect t="4837"/>
          <a:stretch>
            <a:fillRect/>
          </a:stretch>
        </p:blipFill>
        <p:spPr>
          <a:xfrm>
            <a:off x="1071562" y="5233464"/>
            <a:ext cx="22240907" cy="9383257"/>
          </a:xfrm>
          <a:prstGeom prst="rect">
            <a:avLst/>
          </a:prstGeom>
          <a:ln w="12700">
            <a:miter lim="400000"/>
          </a:ln>
        </p:spPr>
      </p:pic>
      <p:sp>
        <p:nvSpPr>
          <p:cNvPr id="903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4" name="master$model[[1]]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master$model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[[1]]</a:t>
            </a:r>
          </a:p>
        </p:txBody>
      </p:sp>
      <p:sp>
        <p:nvSpPr>
          <p:cNvPr id="905" name="Shape"/>
          <p:cNvSpPr/>
          <p:nvPr/>
        </p:nvSpPr>
        <p:spPr>
          <a:xfrm>
            <a:off x="12342845" y="4266899"/>
            <a:ext cx="2271701" cy="5173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" y="8877"/>
                </a:moveTo>
                <a:lnTo>
                  <a:pt x="21286" y="0"/>
                </a:lnTo>
                <a:lnTo>
                  <a:pt x="21600" y="21600"/>
                </a:lnTo>
                <a:lnTo>
                  <a:pt x="0" y="11784"/>
                </a:lnTo>
                <a:lnTo>
                  <a:pt x="130" y="8877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6" name="Rectangle"/>
          <p:cNvSpPr/>
          <p:nvPr/>
        </p:nvSpPr>
        <p:spPr>
          <a:xfrm>
            <a:off x="12329269" y="6448158"/>
            <a:ext cx="1803359" cy="641884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907" name="Screen Shot 2017-07-25 at 4.00.22 PM.png" descr="Screen Shot 2017-07-25 at 4.00.2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80767" y="4262780"/>
            <a:ext cx="9442180" cy="519043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762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10" name="Screen Shot 2017-07-25 at 4.05.53 PM.png" descr="Screen Shot 2017-07-25 at 4.05.53 PM.png"/>
          <p:cNvPicPr>
            <a:picLocks noChangeAspect="1"/>
          </p:cNvPicPr>
          <p:nvPr/>
        </p:nvPicPr>
        <p:blipFill>
          <a:blip r:embed="rId3">
            <a:extLst/>
          </a:blip>
          <a:srcRect t="5382"/>
          <a:stretch>
            <a:fillRect/>
          </a:stretch>
        </p:blipFill>
        <p:spPr>
          <a:xfrm>
            <a:off x="857554" y="5191627"/>
            <a:ext cx="22668892" cy="9425680"/>
          </a:xfrm>
          <a:prstGeom prst="rect">
            <a:avLst/>
          </a:prstGeom>
          <a:ln w="12700">
            <a:miter lim="400000"/>
          </a:ln>
        </p:spPr>
      </p:pic>
      <p:sp>
        <p:nvSpPr>
          <p:cNvPr id="911" name="Rectangle"/>
          <p:cNvSpPr/>
          <p:nvPr/>
        </p:nvSpPr>
        <p:spPr>
          <a:xfrm>
            <a:off x="1089339" y="540783"/>
            <a:ext cx="22205322" cy="44807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2" name="get_rsq &lt;- function(mod) glance(mod)$r.squared…"/>
          <p:cNvSpPr txBox="1"/>
          <p:nvPr/>
        </p:nvSpPr>
        <p:spPr>
          <a:xfrm>
            <a:off x="1244437" y="787247"/>
            <a:ext cx="21895126" cy="3987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get_rsq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function(mod) glance(mod)$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&lt;- master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(model,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get_rsq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915" name="Group"/>
          <p:cNvGrpSpPr/>
          <p:nvPr/>
        </p:nvGrpSpPr>
        <p:grpSpPr>
          <a:xfrm>
            <a:off x="5221209" y="4811309"/>
            <a:ext cx="7602650" cy="4080830"/>
            <a:chOff x="0" y="0"/>
            <a:chExt cx="7602649" cy="4080829"/>
          </a:xfrm>
        </p:grpSpPr>
        <p:sp>
          <p:nvSpPr>
            <p:cNvPr id="913" name="Line"/>
            <p:cNvSpPr/>
            <p:nvPr/>
          </p:nvSpPr>
          <p:spPr>
            <a:xfrm rot="10800000">
              <a:off x="3714922" y="-1"/>
              <a:ext cx="3887728" cy="3912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5" h="21600" extrusionOk="0">
                  <a:moveTo>
                    <a:pt x="0" y="0"/>
                  </a:moveTo>
                  <a:cubicBezTo>
                    <a:pt x="2909" y="170"/>
                    <a:pt x="5756" y="594"/>
                    <a:pt x="8551" y="1280"/>
                  </a:cubicBezTo>
                  <a:cubicBezTo>
                    <a:pt x="13428" y="2478"/>
                    <a:pt x="18570" y="4767"/>
                    <a:pt x="20068" y="10187"/>
                  </a:cubicBezTo>
                  <a:cubicBezTo>
                    <a:pt x="21600" y="15730"/>
                    <a:pt x="17714" y="21365"/>
                    <a:pt x="12231" y="21600"/>
                  </a:cubicBezTo>
                </a:path>
              </a:pathLst>
            </a:custGeom>
            <a:noFill/>
            <a:ln w="1651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4" name="map_dbl() takes a list"/>
            <p:cNvSpPr txBox="1"/>
            <p:nvPr/>
          </p:nvSpPr>
          <p:spPr>
            <a:xfrm>
              <a:off x="0" y="2083753"/>
              <a:ext cx="3775163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map_dbl() takes a list</a:t>
              </a:r>
            </a:p>
          </p:txBody>
        </p:sp>
      </p:grpSp>
      <p:grpSp>
        <p:nvGrpSpPr>
          <p:cNvPr id="918" name="Group"/>
          <p:cNvGrpSpPr/>
          <p:nvPr/>
        </p:nvGrpSpPr>
        <p:grpSpPr>
          <a:xfrm>
            <a:off x="18600419" y="4396013"/>
            <a:ext cx="5665645" cy="4539882"/>
            <a:chOff x="0" y="0"/>
            <a:chExt cx="5665643" cy="4539881"/>
          </a:xfrm>
        </p:grpSpPr>
        <p:sp>
          <p:nvSpPr>
            <p:cNvPr id="916" name="Line"/>
            <p:cNvSpPr/>
            <p:nvPr/>
          </p:nvSpPr>
          <p:spPr>
            <a:xfrm>
              <a:off x="0" y="0"/>
              <a:ext cx="1493281" cy="409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3" h="21600" extrusionOk="0">
                  <a:moveTo>
                    <a:pt x="145" y="0"/>
                  </a:moveTo>
                  <a:cubicBezTo>
                    <a:pt x="12790" y="1511"/>
                    <a:pt x="21385" y="5816"/>
                    <a:pt x="21492" y="10692"/>
                  </a:cubicBezTo>
                  <a:cubicBezTo>
                    <a:pt x="21600" y="15659"/>
                    <a:pt x="12896" y="20077"/>
                    <a:pt x="0" y="21600"/>
                  </a:cubicBezTo>
                </a:path>
              </a:pathLst>
            </a:custGeom>
            <a:noFill/>
            <a:ln w="190500" cap="flat">
              <a:solidFill>
                <a:srgbClr val="9AB57B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7" name="…and returns a number"/>
            <p:cNvSpPr txBox="1"/>
            <p:nvPr/>
          </p:nvSpPr>
          <p:spPr>
            <a:xfrm>
              <a:off x="1404551" y="1615706"/>
              <a:ext cx="4261093" cy="2924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>
                  <a:solidFill>
                    <a:srgbClr val="9AB57C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…and returns a number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5" grpId="1" animBg="1" advAuto="0"/>
      <p:bldP spid="918" grpId="2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921" name="Create your own copy of master and then add one more list column: output which contains the output of augment() for each model."/>
          <p:cNvSpPr txBox="1">
            <a:spLocks noGrp="1"/>
          </p:cNvSpPr>
          <p:nvPr>
            <p:ph type="body" idx="4294967295"/>
          </p:nvPr>
        </p:nvSpPr>
        <p:spPr>
          <a:xfrm>
            <a:off x="884398" y="2261863"/>
            <a:ext cx="22615205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Create your own copy of master and then add one more list column: </a:t>
            </a:r>
            <a:r>
              <a:rPr b="1"/>
              <a:t>output</a:t>
            </a:r>
            <a:r>
              <a:t> which contains the output of </a:t>
            </a:r>
            <a:r>
              <a:rPr b="1"/>
              <a:t>augment()</a:t>
            </a:r>
            <a:r>
              <a:t> for each model.</a:t>
            </a:r>
          </a:p>
        </p:txBody>
      </p:sp>
      <p:pic>
        <p:nvPicPr>
          <p:cNvPr id="92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9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2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25" name="Rectangle"/>
          <p:cNvSpPr/>
          <p:nvPr/>
        </p:nvSpPr>
        <p:spPr>
          <a:xfrm>
            <a:off x="1089339" y="737570"/>
            <a:ext cx="22205322" cy="122408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6" name="fit_model &lt;- function(df) lm(lifeExp ~ year, data = df)…"/>
          <p:cNvSpPr txBox="1"/>
          <p:nvPr/>
        </p:nvSpPr>
        <p:spPr>
          <a:xfrm>
            <a:off x="1232896" y="1107547"/>
            <a:ext cx="21895127" cy="1166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function(df)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~ year, data = df)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get_rsq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function(mod) glance(mod)$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get_output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function(mod) augment(mod)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(country)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nest() %&gt;% 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mutate(model = map(data,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fit_model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(model,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get_rsq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output = map(model,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get_output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29" name="Screen Shot 2017-07-25 at 4.12.39 PM.png" descr="Screen Shot 2017-07-25 at 4.12.3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723" y="2254189"/>
            <a:ext cx="22931473" cy="10169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11" name="Rectangle"/>
          <p:cNvSpPr/>
          <p:nvPr/>
        </p:nvSpPr>
        <p:spPr>
          <a:xfrm>
            <a:off x="413779" y="510804"/>
            <a:ext cx="23556442" cy="325891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2" name="gapminder %&gt;%…"/>
          <p:cNvSpPr txBox="1"/>
          <p:nvPr/>
        </p:nvSpPr>
        <p:spPr>
          <a:xfrm>
            <a:off x="698591" y="828059"/>
            <a:ext cx="22260605" cy="2767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gapminder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year,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group = country)) +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32" name="Screen Shot 2017-07-25 at 4.12.39 PM.png" descr="Screen Shot 2017-07-25 at 4.12.3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723" y="2254189"/>
            <a:ext cx="22931473" cy="10169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8" name="Group"/>
          <p:cNvGrpSpPr/>
          <p:nvPr/>
        </p:nvGrpSpPr>
        <p:grpSpPr>
          <a:xfrm>
            <a:off x="1089339" y="567144"/>
            <a:ext cx="22205322" cy="12573959"/>
            <a:chOff x="0" y="0"/>
            <a:chExt cx="22205320" cy="12573957"/>
          </a:xfrm>
        </p:grpSpPr>
        <p:sp>
          <p:nvSpPr>
            <p:cNvPr id="933" name="Rectangle"/>
            <p:cNvSpPr/>
            <p:nvPr/>
          </p:nvSpPr>
          <p:spPr>
            <a:xfrm>
              <a:off x="0" y="0"/>
              <a:ext cx="22205321" cy="118332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4" name="master$output[[1]]"/>
            <p:cNvSpPr txBox="1"/>
            <p:nvPr/>
          </p:nvSpPr>
          <p:spPr>
            <a:xfrm>
              <a:off x="143556" y="128677"/>
              <a:ext cx="21895127" cy="940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0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master$output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[[1]]</a:t>
              </a:r>
            </a:p>
          </p:txBody>
        </p:sp>
        <p:sp>
          <p:nvSpPr>
            <p:cNvPr id="935" name="Shape"/>
            <p:cNvSpPr/>
            <p:nvPr/>
          </p:nvSpPr>
          <p:spPr>
            <a:xfrm flipH="1">
              <a:off x="2218285" y="3348185"/>
              <a:ext cx="19755254" cy="9225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" y="0"/>
                  </a:moveTo>
                  <a:lnTo>
                    <a:pt x="5068" y="124"/>
                  </a:lnTo>
                  <a:lnTo>
                    <a:pt x="21600" y="3685"/>
                  </a:lnTo>
                  <a:lnTo>
                    <a:pt x="2193" y="21600"/>
                  </a:lnTo>
                  <a:lnTo>
                    <a:pt x="0" y="163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>
                <a:alpha val="3316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6" name="Rectangle"/>
            <p:cNvSpPr/>
            <p:nvPr/>
          </p:nvSpPr>
          <p:spPr>
            <a:xfrm flipH="1">
              <a:off x="17317915" y="3403072"/>
              <a:ext cx="4669199" cy="641883"/>
            </a:xfrm>
            <a:prstGeom prst="rect">
              <a:avLst/>
            </a:prstGeom>
            <a:solidFill>
              <a:srgbClr val="000000">
                <a:alpha val="1393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937" name="Screen Shot 2017-07-25 at 4.13.14 PM.png" descr="Screen Shot 2017-07-25 at 4.13.14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92823" y="4937275"/>
              <a:ext cx="17796594" cy="763668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76200" dir="5400000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41" name="Screen Shot 2017-07-25 at 4.18.43 PM.png" descr="Screen Shot 2017-07-25 at 4.18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753" y="4927600"/>
            <a:ext cx="22966494" cy="8683849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Rectangle"/>
          <p:cNvSpPr/>
          <p:nvPr/>
        </p:nvSpPr>
        <p:spPr>
          <a:xfrm>
            <a:off x="1089339" y="3651391"/>
            <a:ext cx="22205322" cy="118332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3" name="master %&gt;% filter(str_sub(country, 1, 1)  == &quot;P&quot;)"/>
          <p:cNvSpPr txBox="1"/>
          <p:nvPr/>
        </p:nvSpPr>
        <p:spPr>
          <a:xfrm>
            <a:off x="1232896" y="3780068"/>
            <a:ext cx="21895127" cy="940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(country, 1, 1)  == "P")</a:t>
            </a:r>
          </a:p>
        </p:txBody>
      </p:sp>
      <p:sp>
        <p:nvSpPr>
          <p:cNvPr id="944" name="Benefi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Benefits</a:t>
            </a:r>
          </a:p>
        </p:txBody>
      </p:sp>
      <p:sp>
        <p:nvSpPr>
          <p:cNvPr id="945" name="Data and models stay in correspondence across manipulations"/>
          <p:cNvSpPr txBox="1"/>
          <p:nvPr/>
        </p:nvSpPr>
        <p:spPr>
          <a:xfrm>
            <a:off x="1045023" y="2229620"/>
            <a:ext cx="22218021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Data and models stay in correspondence across manipulations</a:t>
            </a:r>
          </a:p>
        </p:txBody>
      </p:sp>
      <p:sp>
        <p:nvSpPr>
          <p:cNvPr id="946" name="But how can we plot?"/>
          <p:cNvSpPr/>
          <p:nvPr/>
        </p:nvSpPr>
        <p:spPr>
          <a:xfrm rot="18900000">
            <a:off x="15960746" y="10435390"/>
            <a:ext cx="11213549" cy="1270001"/>
          </a:xfrm>
          <a:prstGeom prst="rect">
            <a:avLst/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5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But how can we plot?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6" grpId="1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0" name="un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unnest()</a:t>
            </a:r>
          </a:p>
        </p:txBody>
      </p:sp>
      <p:sp>
        <p:nvSpPr>
          <p:cNvPr id="951" name="Unnests one or more list columns"/>
          <p:cNvSpPr txBox="1"/>
          <p:nvPr/>
        </p:nvSpPr>
        <p:spPr>
          <a:xfrm>
            <a:off x="3034196" y="2095558"/>
            <a:ext cx="12745279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Unnests one or more list columns</a:t>
            </a:r>
          </a:p>
        </p:txBody>
      </p:sp>
      <p:sp>
        <p:nvSpPr>
          <p:cNvPr id="952" name="Rectangle"/>
          <p:cNvSpPr/>
          <p:nvPr/>
        </p:nvSpPr>
        <p:spPr>
          <a:xfrm>
            <a:off x="3035613" y="3507374"/>
            <a:ext cx="18312774" cy="248556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53" name="master %&gt;%…"/>
          <p:cNvSpPr txBox="1"/>
          <p:nvPr/>
        </p:nvSpPr>
        <p:spPr>
          <a:xfrm>
            <a:off x="3179170" y="3877352"/>
            <a:ext cx="14483287" cy="2049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data, output,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.drop = FALSE)</a:t>
            </a:r>
          </a:p>
        </p:txBody>
      </p:sp>
      <p:sp>
        <p:nvSpPr>
          <p:cNvPr id="954" name="list columns to unnest (should contain data frames)"/>
          <p:cNvSpPr/>
          <p:nvPr/>
        </p:nvSpPr>
        <p:spPr>
          <a:xfrm>
            <a:off x="7541436" y="7374376"/>
            <a:ext cx="4881960" cy="2711837"/>
          </a:xfrm>
          <a:prstGeom prst="wedgeRoundRectCallout">
            <a:avLst>
              <a:gd name="adj1" fmla="val -4546"/>
              <a:gd name="adj2" fmla="val -114157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list columns to </a:t>
            </a:r>
            <a:r>
              <a:rPr dirty="0" err="1"/>
              <a:t>unnest</a:t>
            </a:r>
            <a:r>
              <a:rPr dirty="0"/>
              <a:t> (should contain data frames)</a:t>
            </a:r>
          </a:p>
        </p:txBody>
      </p:sp>
      <p:sp>
        <p:nvSpPr>
          <p:cNvPr id="955" name="A nested data frame"/>
          <p:cNvSpPr/>
          <p:nvPr/>
        </p:nvSpPr>
        <p:spPr>
          <a:xfrm>
            <a:off x="3321976" y="7374377"/>
            <a:ext cx="3936207" cy="2711837"/>
          </a:xfrm>
          <a:prstGeom prst="wedgeRoundRectCallout">
            <a:avLst>
              <a:gd name="adj1" fmla="val 45323"/>
              <a:gd name="adj2" fmla="val -118555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nested data frame</a:t>
            </a:r>
          </a:p>
        </p:txBody>
      </p:sp>
      <p:sp>
        <p:nvSpPr>
          <p:cNvPr id="956" name="Drop remaining list columns from the result?"/>
          <p:cNvSpPr/>
          <p:nvPr/>
        </p:nvSpPr>
        <p:spPr>
          <a:xfrm>
            <a:off x="12706649" y="7374376"/>
            <a:ext cx="5503070" cy="2711837"/>
          </a:xfrm>
          <a:prstGeom prst="wedgeRoundRectCallout">
            <a:avLst>
              <a:gd name="adj1" fmla="val 5897"/>
              <a:gd name="adj2" fmla="val -117089"/>
              <a:gd name="adj3" fmla="val 16667"/>
            </a:avLst>
          </a:prstGeom>
          <a:solidFill>
            <a:srgbClr val="5358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Drop remaining list columns from the result?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1" name="unnest(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unnest()</a:t>
            </a:r>
          </a:p>
        </p:txBody>
      </p:sp>
      <p:sp>
        <p:nvSpPr>
          <p:cNvPr id="962" name="Unnests one or more list columns"/>
          <p:cNvSpPr txBox="1"/>
          <p:nvPr/>
        </p:nvSpPr>
        <p:spPr>
          <a:xfrm>
            <a:off x="3034196" y="2095558"/>
            <a:ext cx="12745279" cy="158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Unnests one or more list columns</a:t>
            </a:r>
          </a:p>
        </p:txBody>
      </p:sp>
      <p:sp>
        <p:nvSpPr>
          <p:cNvPr id="963" name="Rectangle"/>
          <p:cNvSpPr/>
          <p:nvPr/>
        </p:nvSpPr>
        <p:spPr>
          <a:xfrm>
            <a:off x="3035613" y="3507374"/>
            <a:ext cx="18312774" cy="248556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4" name="master %&gt;%…"/>
          <p:cNvSpPr txBox="1"/>
          <p:nvPr/>
        </p:nvSpPr>
        <p:spPr>
          <a:xfrm>
            <a:off x="3179170" y="3877352"/>
            <a:ext cx="14483287" cy="2049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data, output,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.drop = FALSE)</a:t>
            </a:r>
          </a:p>
        </p:txBody>
      </p:sp>
      <p:pic>
        <p:nvPicPr>
          <p:cNvPr id="965" name="Screen Shot 2017-07-25 at 4.29.54 PM.png" descr="Screen Shot 2017-07-25 at 4.29.5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57086" y="6076074"/>
            <a:ext cx="17669828" cy="7811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68" name="Screen Shot 2017-07-25 at 4.30.55 PM.png" descr="Screen Shot 2017-07-25 at 4.30.5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0421" y="3930821"/>
            <a:ext cx="22283158" cy="9816861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Rectangle"/>
          <p:cNvSpPr/>
          <p:nvPr/>
        </p:nvSpPr>
        <p:spPr>
          <a:xfrm>
            <a:off x="1089339" y="672589"/>
            <a:ext cx="22205322" cy="347632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0" name="master %&gt;%…"/>
          <p:cNvSpPr txBox="1"/>
          <p:nvPr/>
        </p:nvSpPr>
        <p:spPr>
          <a:xfrm>
            <a:off x="1232896" y="1042566"/>
            <a:ext cx="21895127" cy="3212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pattern = "Korea")) %&gt;%</a:t>
            </a:r>
          </a:p>
          <a:p>
            <a:pPr algn="l">
              <a:spcBef>
                <a:spcPts val="1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(data)</a:t>
            </a:r>
          </a:p>
        </p:txBody>
      </p:sp>
      <p:sp>
        <p:nvSpPr>
          <p:cNvPr id="971" name="Oval"/>
          <p:cNvSpPr/>
          <p:nvPr/>
        </p:nvSpPr>
        <p:spPr>
          <a:xfrm>
            <a:off x="12875054" y="4166835"/>
            <a:ext cx="1881660" cy="1405616"/>
          </a:xfrm>
          <a:prstGeom prst="ellips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2" name="Oval"/>
          <p:cNvSpPr/>
          <p:nvPr/>
        </p:nvSpPr>
        <p:spPr>
          <a:xfrm>
            <a:off x="15110941" y="4166835"/>
            <a:ext cx="1881660" cy="1405616"/>
          </a:xfrm>
          <a:prstGeom prst="ellipse">
            <a:avLst/>
          </a:prstGeom>
          <a:ln w="1778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75" name="Rectangle"/>
          <p:cNvSpPr/>
          <p:nvPr/>
        </p:nvSpPr>
        <p:spPr>
          <a:xfrm>
            <a:off x="1089339" y="672589"/>
            <a:ext cx="22205322" cy="40944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6" name="master %&gt;%…"/>
          <p:cNvSpPr txBox="1"/>
          <p:nvPr/>
        </p:nvSpPr>
        <p:spPr>
          <a:xfrm>
            <a:off x="1232896" y="712366"/>
            <a:ext cx="21895127" cy="4107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filter(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(country, pattern = "Korea"))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(data) %&gt;%</a:t>
            </a:r>
          </a:p>
          <a:p>
            <a:pPr algn="l">
              <a:spcBef>
                <a:spcPts val="10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0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lifeExp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  <p:pic>
        <p:nvPicPr>
          <p:cNvPr id="977" name="Rplot02.png" descr="Rplot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6182" y="4881717"/>
            <a:ext cx="20228554" cy="881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980" name="Rplot01.png" descr="Rplot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69831"/>
            <a:ext cx="24384001" cy="13356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983" name="Use master to recreate our plot of the residuals vs year for the six countries with an r squared less than 0.25."/>
          <p:cNvSpPr txBox="1">
            <a:spLocks noGrp="1"/>
          </p:cNvSpPr>
          <p:nvPr>
            <p:ph type="body" idx="4294967295"/>
          </p:nvPr>
        </p:nvSpPr>
        <p:spPr>
          <a:xfrm>
            <a:off x="2204048" y="1177720"/>
            <a:ext cx="19975904" cy="1026836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master to recreate our plot of the </a:t>
            </a:r>
            <a:r>
              <a:rPr b="1"/>
              <a:t>residuals</a:t>
            </a:r>
            <a:r>
              <a:t> vs </a:t>
            </a:r>
            <a:r>
              <a:rPr b="1"/>
              <a:t>year</a:t>
            </a:r>
            <a:r>
              <a:t> for the six countries with an r squared less than 0.25.</a:t>
            </a:r>
          </a:p>
        </p:txBody>
      </p:sp>
      <p:pic>
        <p:nvPicPr>
          <p:cNvPr id="98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84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987" name="Rectangle"/>
          <p:cNvSpPr/>
          <p:nvPr/>
        </p:nvSpPr>
        <p:spPr>
          <a:xfrm>
            <a:off x="1089339" y="672589"/>
            <a:ext cx="22205322" cy="40944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8" name="master %&gt;%…"/>
          <p:cNvSpPr txBox="1"/>
          <p:nvPr/>
        </p:nvSpPr>
        <p:spPr>
          <a:xfrm>
            <a:off x="1232896" y="712366"/>
            <a:ext cx="21895127" cy="4107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master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r.squared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0.25) %&gt;%</a:t>
            </a:r>
          </a:p>
          <a:p>
            <a:pPr algn="l">
              <a:spcBef>
                <a:spcPts val="10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unnest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(output) %&gt;%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0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year, y = .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country))</a:t>
            </a:r>
          </a:p>
        </p:txBody>
      </p:sp>
      <p:pic>
        <p:nvPicPr>
          <p:cNvPr id="989" name="Rplot.png" descr="Rpl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36705" y="5188281"/>
            <a:ext cx="12310590" cy="8184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000" name="Group"/>
          <p:cNvGrpSpPr/>
          <p:nvPr/>
        </p:nvGrpSpPr>
        <p:grpSpPr>
          <a:xfrm>
            <a:off x="2323650" y="3618555"/>
            <a:ext cx="19315076" cy="14953407"/>
            <a:chOff x="38411" y="35111"/>
            <a:chExt cx="19315075" cy="14953406"/>
          </a:xfrm>
        </p:grpSpPr>
        <p:graphicFrame>
          <p:nvGraphicFramePr>
            <p:cNvPr id="993" name="Table"/>
            <p:cNvGraphicFramePr/>
            <p:nvPr/>
          </p:nvGraphicFramePr>
          <p:xfrm>
            <a:off x="38411" y="35111"/>
            <a:ext cx="19315075" cy="1429324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495454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16159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09946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09946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13053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country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r.squared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data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model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Botswana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Lesotho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Rwanda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  <a:endParaRPr/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graphicFrame>
          <p:nvGraphicFramePr>
            <p:cNvPr id="994" name="Table"/>
            <p:cNvGraphicFramePr/>
            <p:nvPr/>
          </p:nvGraphicFramePr>
          <p:xfrm>
            <a:off x="10399759" y="1354509"/>
            <a:ext cx="2750107" cy="389593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196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8814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99687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-5.3071154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-3.6144580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-2.0158007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-0.5411434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1.8815140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4.8731713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6.7348287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8.5694860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7.3891434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-3.1031993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-9.3285420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-5.5378846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995" name="Table"/>
            <p:cNvGraphicFramePr/>
            <p:nvPr/>
          </p:nvGraphicFramePr>
          <p:xfrm>
            <a:off x="10399759" y="5785774"/>
            <a:ext cx="2750107" cy="389593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196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8814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99687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-5.2410256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-2.8098543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-0.5876830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-0.3205117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0.4766597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2.4398310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4.8320023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6.4561737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8.4833450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3.8785163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-7.5643124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-10.0431410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graphicFrame>
          <p:nvGraphicFramePr>
            <p:cNvPr id="996" name="Table"/>
            <p:cNvGraphicFramePr/>
            <p:nvPr/>
          </p:nvGraphicFramePr>
          <p:xfrm>
            <a:off x="10399759" y="10179967"/>
            <a:ext cx="2750107" cy="480855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06196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8814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9751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-2.7419487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-1.0127914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0.7163660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2.0455233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2.7746807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3.4038380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4.8509953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2.8821527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-17.3096900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-4.5925326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2.9626247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6.0207821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</a:tbl>
            </a:graphicData>
          </a:graphic>
        </p:graphicFrame>
        <p:sp>
          <p:nvSpPr>
            <p:cNvPr id="997" name="Call:…"/>
            <p:cNvSpPr/>
            <p:nvPr/>
          </p:nvSpPr>
          <p:spPr>
            <a:xfrm>
              <a:off x="14833759" y="2376737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Call: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lm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(formula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lifeExp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~ year, data = .)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Coefficients: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(Intercept)         year  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-65.49586      0.06067 </a:t>
              </a:r>
            </a:p>
          </p:txBody>
        </p:sp>
        <p:sp>
          <p:nvSpPr>
            <p:cNvPr id="998" name="Call:…"/>
            <p:cNvSpPr/>
            <p:nvPr/>
          </p:nvSpPr>
          <p:spPr>
            <a:xfrm>
              <a:off x="14833759" y="6808002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Call: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lm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(formula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lifeExp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~ year, data = .)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Coefficients: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(Intercept)         year  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-139.16529      0.09557  </a:t>
              </a:r>
            </a:p>
          </p:txBody>
        </p:sp>
        <p:sp>
          <p:nvSpPr>
            <p:cNvPr id="999" name="Call:…"/>
            <p:cNvSpPr/>
            <p:nvPr/>
          </p:nvSpPr>
          <p:spPr>
            <a:xfrm>
              <a:off x="14833759" y="10981976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Call: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lm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(formula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lifeExp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~ year, data = .)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Coefficients: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(Intercept)         year  </a:t>
              </a:r>
            </a:p>
            <a:p>
              <a:pPr algn="l" defTabSz="457200">
                <a:lnSpc>
                  <a:spcPts val="3800"/>
                </a:lnSpc>
                <a:defRPr sz="18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-139.16529      0.09557  </a:t>
              </a:r>
            </a:p>
          </p:txBody>
        </p:sp>
      </p:grpSp>
      <p:sp>
        <p:nvSpPr>
          <p:cNvPr id="1001" name="Take Away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Take Away</a:t>
            </a:r>
          </a:p>
        </p:txBody>
      </p:sp>
      <p:sp>
        <p:nvSpPr>
          <p:cNvPr id="1002" name="A table is …an organizational structure …that you can manipulate."/>
          <p:cNvSpPr txBox="1"/>
          <p:nvPr/>
        </p:nvSpPr>
        <p:spPr>
          <a:xfrm>
            <a:off x="2260734" y="2199080"/>
            <a:ext cx="19913332" cy="158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7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A table is …an organizational structure …that you can manipulate.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Rplot08.png" descr="Rplot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3796" y="0"/>
            <a:ext cx="21516408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&quot;Better experimental design  = simpler statistics.…"/>
          <p:cNvSpPr txBox="1"/>
          <p:nvPr/>
        </p:nvSpPr>
        <p:spPr>
          <a:xfrm>
            <a:off x="967409" y="4190999"/>
            <a:ext cx="22449183" cy="533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8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"Better experimental design  = simpler statistics.</a:t>
            </a:r>
          </a:p>
          <a:p>
            <a:pPr algn="l">
              <a:defRPr sz="84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  Better data model = simpler analysis."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Jenny Bryan (2016)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008" name="Thank You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Thank You</a:t>
            </a:r>
          </a:p>
        </p:txBody>
      </p:sp>
      <p:pic>
        <p:nvPicPr>
          <p:cNvPr id="100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4726" t="5029" r="4075" b="5848"/>
          <a:stretch>
            <a:fillRect/>
          </a:stretch>
        </p:blipFill>
        <p:spPr>
          <a:xfrm>
            <a:off x="7953419" y="4761352"/>
            <a:ext cx="8477159" cy="6903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0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71599" y="5672526"/>
            <a:ext cx="9440802" cy="6929950"/>
          </a:xfrm>
          <a:prstGeom prst="rect">
            <a:avLst/>
          </a:prstGeom>
          <a:ln w="12700">
            <a:miter lim="400000"/>
          </a:ln>
        </p:spPr>
      </p:pic>
      <p:sp>
        <p:nvSpPr>
          <p:cNvPr id="1013" name="www.surveymonkey.com/r/SX9X69R"/>
          <p:cNvSpPr txBox="1"/>
          <p:nvPr/>
        </p:nvSpPr>
        <p:spPr>
          <a:xfrm>
            <a:off x="3753986" y="3432951"/>
            <a:ext cx="16876028" cy="153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700" u="sng"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 dirty="0">
                <a:hlinkClick r:id="rId4"/>
              </a:rPr>
              <a:t>www.surveymonkey.com/r/SX9X69R</a:t>
            </a:r>
          </a:p>
        </p:txBody>
      </p:sp>
      <p:sp>
        <p:nvSpPr>
          <p:cNvPr id="1014" name="Please take the class survey"/>
          <p:cNvSpPr txBox="1"/>
          <p:nvPr/>
        </p:nvSpPr>
        <p:spPr>
          <a:xfrm>
            <a:off x="777634" y="1113524"/>
            <a:ext cx="22828730" cy="2543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Please take the class survey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1020" name="Group"/>
          <p:cNvGrpSpPr/>
          <p:nvPr/>
        </p:nvGrpSpPr>
        <p:grpSpPr>
          <a:xfrm>
            <a:off x="1357589" y="2791955"/>
            <a:ext cx="22799499" cy="3609523"/>
            <a:chOff x="0" y="0"/>
            <a:chExt cx="22799498" cy="3609521"/>
          </a:xfrm>
        </p:grpSpPr>
        <p:sp>
          <p:nvSpPr>
            <p:cNvPr id="1017" name="Solutions at"/>
            <p:cNvSpPr txBox="1"/>
            <p:nvPr/>
          </p:nvSpPr>
          <p:spPr>
            <a:xfrm>
              <a:off x="5169535" y="208649"/>
              <a:ext cx="10628910" cy="20605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algn="l">
                <a:lnSpc>
                  <a:spcPct val="80000"/>
                </a:lnSpc>
                <a:defRPr sz="12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Solutions at </a:t>
              </a:r>
            </a:p>
          </p:txBody>
        </p:sp>
        <p:sp>
          <p:nvSpPr>
            <p:cNvPr id="1018" name="github.com/rstudio/master-the-tidyverse-solutions"/>
            <p:cNvSpPr txBox="1"/>
            <p:nvPr/>
          </p:nvSpPr>
          <p:spPr>
            <a:xfrm>
              <a:off x="5169535" y="2146804"/>
              <a:ext cx="17629963" cy="1158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algn="l">
                <a:defRPr sz="64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u="sng">
                  <a:hlinkClick r:id="rId3"/>
                </a:rPr>
                <a:t>github.com/rstudio/master-the-tidyverse</a:t>
              </a:r>
              <a:r>
                <a:rPr b="1" u="sng">
                  <a:solidFill>
                    <a:srgbClr val="A0BB82"/>
                  </a:solidFill>
                </a:rPr>
                <a:t>-solutions</a:t>
              </a:r>
            </a:p>
          </p:txBody>
        </p:sp>
        <p:pic>
          <p:nvPicPr>
            <p:cNvPr id="101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726" t="5029" r="4075" b="5848"/>
            <a:stretch>
              <a:fillRect/>
            </a:stretch>
          </p:blipFill>
          <p:spPr>
            <a:xfrm>
              <a:off x="0" y="0"/>
              <a:ext cx="4432300" cy="3609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21" name="www.surveymonkey.com/r/SX9X69R"/>
          <p:cNvSpPr txBox="1"/>
          <p:nvPr/>
        </p:nvSpPr>
        <p:spPr>
          <a:xfrm>
            <a:off x="6373121" y="9666443"/>
            <a:ext cx="16876028" cy="153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700" u="sng"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www.surveymonkey.com/r/SX9X69R</a:t>
            </a:r>
          </a:p>
        </p:txBody>
      </p:sp>
      <p:sp>
        <p:nvSpPr>
          <p:cNvPr id="1022" name="Please take the class survey"/>
          <p:cNvSpPr txBox="1"/>
          <p:nvPr/>
        </p:nvSpPr>
        <p:spPr>
          <a:xfrm>
            <a:off x="6373121" y="7728015"/>
            <a:ext cx="22828730" cy="206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80000"/>
              </a:lnSpc>
              <a:defRPr sz="12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Please take the class survey</a:t>
            </a:r>
          </a:p>
        </p:txBody>
      </p:sp>
      <p:pic>
        <p:nvPicPr>
          <p:cNvPr id="102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08424" y="7791211"/>
            <a:ext cx="4427962" cy="3250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3796" y="-1"/>
            <a:ext cx="21516408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3796" y="-1"/>
            <a:ext cx="21516408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3592</Words>
  <Application>Microsoft Office PowerPoint</Application>
  <PresentationFormat>Custom</PresentationFormat>
  <Paragraphs>1263</Paragraphs>
  <Slides>74</Slides>
  <Notes>0</Notes>
  <HiddenSlides>5</HiddenSlides>
  <MMClips>5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8" baseType="lpstr">
      <vt:lpstr>Arial</vt:lpstr>
      <vt:lpstr>Courier New</vt:lpstr>
      <vt:lpstr>Gill Sans</vt:lpstr>
      <vt:lpstr>Gill Sans Light</vt:lpstr>
      <vt:lpstr>Helvetica Neue</vt:lpstr>
      <vt:lpstr>Helvetica Neue Medium</vt:lpstr>
      <vt:lpstr>Lucida Grande</vt:lpstr>
      <vt:lpstr>Monaco</vt:lpstr>
      <vt:lpstr>Source Code Pro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Quiz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List columns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6</cp:revision>
  <dcterms:modified xsi:type="dcterms:W3CDTF">2019-09-23T13:11:49Z</dcterms:modified>
</cp:coreProperties>
</file>